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9" r:id="rId4"/>
    <p:sldId id="260" r:id="rId5"/>
    <p:sldId id="258" r:id="rId6"/>
    <p:sldId id="261" r:id="rId7"/>
    <p:sldId id="262" r:id="rId8"/>
    <p:sldId id="263" r:id="rId9"/>
    <p:sldId id="264" r:id="rId10"/>
    <p:sldId id="267" r:id="rId11"/>
    <p:sldId id="268" r:id="rId12"/>
    <p:sldId id="269" r:id="rId13"/>
    <p:sldId id="270" r:id="rId14"/>
    <p:sldId id="271" r:id="rId15"/>
    <p:sldId id="272" r:id="rId16"/>
    <p:sldId id="273" r:id="rId17"/>
    <p:sldId id="276"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300" r:id="rId33"/>
    <p:sldId id="297" r:id="rId34"/>
    <p:sldId id="298"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Introduction" id="{5BC2E3EE-A3B6-445B-88C7-8D86776EC330}">
          <p14:sldIdLst>
            <p14:sldId id="256"/>
            <p14:sldId id="257"/>
            <p14:sldId id="259"/>
            <p14:sldId id="260"/>
            <p14:sldId id="258"/>
            <p14:sldId id="261"/>
          </p14:sldIdLst>
        </p14:section>
        <p14:section name="Online Predators" id="{2C078316-FD33-4FAC-821A-2EB855229CC3}">
          <p14:sldIdLst>
            <p14:sldId id="262"/>
            <p14:sldId id="263"/>
            <p14:sldId id="264"/>
            <p14:sldId id="299"/>
            <p14:sldId id="266"/>
            <p14:sldId id="267"/>
            <p14:sldId id="268"/>
            <p14:sldId id="269"/>
          </p14:sldIdLst>
        </p14:section>
        <p14:section name="Personal Information" id="{0422A272-064E-484B-8984-D9400F38C0AD}">
          <p14:sldIdLst>
            <p14:sldId id="270"/>
            <p14:sldId id="271"/>
            <p14:sldId id="272"/>
            <p14:sldId id="273"/>
            <p14:sldId id="274"/>
            <p14:sldId id="275"/>
            <p14:sldId id="276"/>
            <p14:sldId id="277"/>
            <p14:sldId id="278"/>
            <p14:sldId id="279"/>
            <p14:sldId id="280"/>
            <p14:sldId id="281"/>
            <p14:sldId id="282"/>
          </p14:sldIdLst>
        </p14:section>
        <p14:section name="Cyberbullying" id="{CE22E2BA-629A-4639-93C3-87C7BA32E308}">
          <p14:sldIdLst>
            <p14:sldId id="283"/>
            <p14:sldId id="284"/>
            <p14:sldId id="285"/>
            <p14:sldId id="286"/>
            <p14:sldId id="301"/>
            <p14:sldId id="302"/>
            <p14:sldId id="287"/>
            <p14:sldId id="288"/>
            <p14:sldId id="289"/>
            <p14:sldId id="290"/>
            <p14:sldId id="291"/>
            <p14:sldId id="292"/>
          </p14:sldIdLst>
        </p14:section>
        <p14:section name="Conclusion" id="{C05537B2-CAC7-4F6D-87BF-6D2DE09D4D8F}">
          <p14:sldIdLst>
            <p14:sldId id="293"/>
            <p14:sldId id="294"/>
            <p14:sldId id="295"/>
            <p14:sldId id="296"/>
            <p14:sldId id="300"/>
            <p14:sldId id="297"/>
            <p14:sldId id="29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6517" autoAdjust="0"/>
  </p:normalViewPr>
  <p:slideViewPr>
    <p:cSldViewPr>
      <p:cViewPr varScale="1">
        <p:scale>
          <a:sx n="71" d="100"/>
          <a:sy n="71" d="100"/>
        </p:scale>
        <p:origin x="-96" y="-324"/>
      </p:cViewPr>
      <p:guideLst>
        <p:guide orient="horz" pos="1620"/>
        <p:guide pos="2880"/>
      </p:guideLst>
    </p:cSldViewPr>
  </p:slideViewPr>
  <p:notesTextViewPr>
    <p:cViewPr>
      <p:scale>
        <a:sx n="1" d="1"/>
        <a:sy n="1" d="1"/>
      </p:scale>
      <p:origin x="0" y="0"/>
    </p:cViewPr>
  </p:notesTextViewPr>
  <p:sorterViewPr>
    <p:cViewPr>
      <p:scale>
        <a:sx n="80" d="100"/>
        <a:sy n="80" d="100"/>
      </p:scale>
      <p:origin x="0" y="2490"/>
    </p:cViewPr>
  </p:sorterViewPr>
  <p:notesViewPr>
    <p:cSldViewPr>
      <p:cViewPr varScale="1">
        <p:scale>
          <a:sx n="67" d="100"/>
          <a:sy n="67" d="100"/>
        </p:scale>
        <p:origin x="-3276"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6FFADD-1698-4AA4-B618-06BBC6B2FEA4}" type="datetimeFigureOut">
              <a:rPr lang="en-US" smtClean="0"/>
              <a:pPr/>
              <a:t>4/8/2014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C1923F-20C3-4CAC-BD60-AEC561899EFB}" type="slidenum">
              <a:rPr lang="en-US" smtClean="0"/>
              <a:pPr/>
              <a:t>‹#›</a:t>
            </a:fld>
            <a:endParaRPr lang="en-US"/>
          </a:p>
        </p:txBody>
      </p:sp>
    </p:spTree>
    <p:extLst>
      <p:ext uri="{BB962C8B-B14F-4D97-AF65-F5344CB8AC3E}">
        <p14:creationId xmlns:p14="http://schemas.microsoft.com/office/powerpoint/2010/main" xmlns="" val="174867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(Introduce</a:t>
            </a:r>
            <a:r>
              <a:rPr lang="en-US" b="1" baseline="0" dirty="0" smtClean="0"/>
              <a:t> yourself.)</a:t>
            </a:r>
            <a:endParaRPr lang="en-US" b="1" dirty="0" smtClean="0"/>
          </a:p>
          <a:p>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1</a:t>
            </a:fld>
            <a:endParaRPr lang="en-US"/>
          </a:p>
        </p:txBody>
      </p:sp>
    </p:spTree>
    <p:extLst>
      <p:ext uri="{BB962C8B-B14F-4D97-AF65-F5344CB8AC3E}">
        <p14:creationId xmlns:p14="http://schemas.microsoft.com/office/powerpoint/2010/main" xmlns="" val="3228892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Tom was</a:t>
            </a:r>
            <a:r>
              <a:rPr lang="en-US" baseline="0" dirty="0" smtClean="0"/>
              <a:t> able to manipulate Julie over a long period of time, convincing her that he was the only one she could trust. This is a process known as grooming. </a:t>
            </a:r>
          </a:p>
          <a:p>
            <a:endParaRPr lang="en-US" baseline="0" dirty="0" smtClean="0"/>
          </a:p>
          <a:p>
            <a:r>
              <a:rPr lang="en-US" baseline="0" dirty="0" smtClean="0"/>
              <a:t>Here are some signs of grooming you should look for. Check if your child is:</a:t>
            </a:r>
          </a:p>
          <a:p>
            <a:pPr marL="171450" indent="-171450">
              <a:buFont typeface="Arial" pitchFamily="34" charset="0"/>
              <a:buChar char="•"/>
            </a:pPr>
            <a:r>
              <a:rPr lang="en-US" dirty="0" smtClean="0"/>
              <a:t>Receiving gifts through the mail, like bus tickets, cell phones and webcams.</a:t>
            </a:r>
          </a:p>
          <a:p>
            <a:pPr marL="171450" indent="-171450">
              <a:buFont typeface="Arial" pitchFamily="34" charset="0"/>
              <a:buChar char="•"/>
            </a:pPr>
            <a:r>
              <a:rPr lang="en-US" dirty="0" smtClean="0"/>
              <a:t>Calling unknown numbers.</a:t>
            </a:r>
          </a:p>
          <a:p>
            <a:pPr marL="171450" indent="-171450">
              <a:buFont typeface="Arial" pitchFamily="34" charset="0"/>
              <a:buChar char="•"/>
            </a:pPr>
            <a:r>
              <a:rPr lang="en-US" dirty="0" smtClean="0"/>
              <a:t>Rejecting family and friends in favor of spending time online.</a:t>
            </a:r>
          </a:p>
          <a:p>
            <a:pPr marL="171450" indent="-171450">
              <a:buFont typeface="Arial" pitchFamily="34" charset="0"/>
              <a:buChar char="•"/>
            </a:pPr>
            <a:r>
              <a:rPr lang="en-US" dirty="0" smtClean="0"/>
              <a:t>Getting upset when he or she can’t get online.</a:t>
            </a:r>
          </a:p>
          <a:p>
            <a:pPr marL="171450" indent="-171450">
              <a:buFont typeface="Arial" pitchFamily="34" charset="0"/>
              <a:buChar char="•"/>
            </a:pPr>
            <a:r>
              <a:rPr lang="en-US" dirty="0" smtClean="0"/>
              <a:t>Minimizing the screen or turning off the monitor when you come into the room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see any of these signs, don’t ignore them. Talk to your children. Check out what they’re doing online and who they’re talking to. Get help immediately if you suspect something is wrong.</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10</a:t>
            </a:fld>
            <a:endParaRPr lang="en-US"/>
          </a:p>
        </p:txBody>
      </p:sp>
    </p:spTree>
    <p:extLst>
      <p:ext uri="{BB962C8B-B14F-4D97-AF65-F5344CB8AC3E}">
        <p14:creationId xmlns:p14="http://schemas.microsoft.com/office/powerpoint/2010/main" xmlns="" val="155944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are several things you can do to keep</a:t>
            </a:r>
            <a:r>
              <a:rPr lang="en-US" baseline="0" dirty="0" smtClean="0"/>
              <a:t> your child safe from online predators:</a:t>
            </a:r>
          </a:p>
          <a:p>
            <a:pPr marL="171450" indent="-171450">
              <a:buFont typeface="Arial" pitchFamily="34" charset="0"/>
              <a:buChar char="•"/>
            </a:pPr>
            <a:r>
              <a:rPr lang="en-US" baseline="0" dirty="0" smtClean="0"/>
              <a:t>Talk to your child about sex and relationships – Talk to them about what makes a healthy relationship. Have an open-door policy so they will not seek answers or inappropriate relationships online. </a:t>
            </a:r>
          </a:p>
          <a:p>
            <a:pPr marL="628650" lvl="1" indent="-171450">
              <a:buFont typeface="Arial" pitchFamily="34" charset="0"/>
              <a:buChar char="•"/>
            </a:pPr>
            <a:r>
              <a:rPr lang="en-US" baseline="0" dirty="0" smtClean="0"/>
              <a:t>Keep in mind that many teens are flattered by attention from older people. Make it clear that a 22-year-old flirting with them is not flattering; it’s inappropriate. </a:t>
            </a:r>
          </a:p>
          <a:p>
            <a:pPr marL="628650" lvl="1" indent="-171450">
              <a:buFont typeface="Arial" pitchFamily="34" charset="0"/>
              <a:buChar char="•"/>
            </a:pPr>
            <a:r>
              <a:rPr lang="en-US" baseline="0" dirty="0" smtClean="0"/>
              <a:t>This type of conversation can even start with young children. Talk to them about what is OK for people to talk about online and what is not OK.</a:t>
            </a:r>
          </a:p>
          <a:p>
            <a:pPr marL="171450" indent="-171450">
              <a:buFont typeface="Arial" pitchFamily="34" charset="0"/>
              <a:buChar char="•"/>
            </a:pPr>
            <a:r>
              <a:rPr lang="en-US" baseline="0" dirty="0" smtClean="0"/>
              <a:t>Set a policy about meeting offline for older teens - If you think it’s okay for older teens to meet friends offline, then establish rules to make it safer. Suggested rules include:</a:t>
            </a:r>
          </a:p>
          <a:p>
            <a:pPr marL="628650" lvl="1" indent="-171450">
              <a:buFont typeface="Arial" pitchFamily="34" charset="0"/>
              <a:buChar char="•"/>
            </a:pPr>
            <a:r>
              <a:rPr lang="en-US" baseline="0" dirty="0" smtClean="0"/>
              <a:t>You have to get my permission before agreeing to meet.</a:t>
            </a:r>
          </a:p>
          <a:p>
            <a:pPr marL="628650" lvl="1" indent="-171450">
              <a:buFont typeface="Arial" pitchFamily="34" charset="0"/>
              <a:buChar char="•"/>
            </a:pPr>
            <a:r>
              <a:rPr lang="en-US" baseline="0" dirty="0" smtClean="0"/>
              <a:t>You have to go with me or another adult.</a:t>
            </a:r>
          </a:p>
          <a:p>
            <a:pPr marL="628650" lvl="1" indent="-171450">
              <a:buFont typeface="Arial" pitchFamily="34" charset="0"/>
              <a:buChar char="•"/>
            </a:pPr>
            <a:r>
              <a:rPr lang="en-US" baseline="0" dirty="0" smtClean="0"/>
              <a:t>You must meet in a public place and not leave.</a:t>
            </a:r>
          </a:p>
          <a:p>
            <a:pPr marL="171450" lvl="0" indent="-171450">
              <a:buFont typeface="Arial" pitchFamily="34" charset="0"/>
              <a:buChar char="•"/>
            </a:pPr>
            <a:r>
              <a:rPr lang="en-US" baseline="0" dirty="0" smtClean="0"/>
              <a:t>Know your child’s online friends - Encourage them not to accept friend requests from anyone they don’t already know. Ask questions about the people on their friends list, such as “How did you meet?” and “What do you talk about?”</a:t>
            </a:r>
          </a:p>
          <a:p>
            <a:pPr marL="171450" lvl="0" indent="-171450">
              <a:buFont typeface="Arial" pitchFamily="34" charset="0"/>
              <a:buChar char="•"/>
            </a:pPr>
            <a:r>
              <a:rPr lang="en-US" baseline="0" dirty="0" smtClean="0"/>
              <a:t>Teach your child the warning signs - Talk to them about grooming and ways that predators try to manipulate their victims.</a:t>
            </a:r>
          </a:p>
          <a:p>
            <a:pPr marL="171450" lvl="0" indent="-171450">
              <a:buFont typeface="Arial" pitchFamily="34" charset="0"/>
              <a:buChar char="•"/>
            </a:pPr>
            <a:r>
              <a:rPr lang="en-US" baseline="0" dirty="0" smtClean="0"/>
              <a:t>Above all, call the police if you suspect your child is talking to an online predator to prevent them from finding another victim.</a:t>
            </a:r>
          </a:p>
          <a:p>
            <a:pPr marL="0" lv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B1C1923F-20C3-4CAC-BD60-AEC561899EFB}" type="slidenum">
              <a:rPr lang="en-US" smtClean="0"/>
              <a:pPr/>
              <a:t>11</a:t>
            </a:fld>
            <a:endParaRPr lang="en-US"/>
          </a:p>
        </p:txBody>
      </p:sp>
    </p:spTree>
    <p:extLst>
      <p:ext uri="{BB962C8B-B14F-4D97-AF65-F5344CB8AC3E}">
        <p14:creationId xmlns:p14="http://schemas.microsoft.com/office/powerpoint/2010/main" xmlns="" val="494613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smtClean="0"/>
              <a:t>You can also report a suspected predator to the National Center for Missing &amp; Exploited Children’s </a:t>
            </a:r>
            <a:r>
              <a:rPr lang="en-US" dirty="0" err="1" smtClean="0"/>
              <a:t>CyberTipline</a:t>
            </a:r>
            <a:r>
              <a:rPr lang="en-US" baseline="30000" dirty="0" smtClean="0"/>
              <a:t>®</a:t>
            </a:r>
            <a:r>
              <a:rPr lang="en-US" dirty="0" smtClean="0"/>
              <a:t>. Remember to save any messages or</a:t>
            </a:r>
            <a:r>
              <a:rPr lang="en-US" baseline="0" dirty="0" smtClean="0"/>
              <a:t> images your child has received and include them in your report. </a:t>
            </a:r>
            <a:r>
              <a:rPr lang="en-US" dirty="0" smtClean="0"/>
              <a:t>They will review the information that you provide and then send it to the local, state or federal law enforcement agency that can best handle your case. </a:t>
            </a:r>
          </a:p>
          <a:p>
            <a:pPr eaLnBrk="1" hangingPunct="1">
              <a:spcBef>
                <a:spcPct val="0"/>
              </a:spcBef>
            </a:pPr>
            <a:endParaRPr lang="en-US" dirty="0" smtClean="0"/>
          </a:p>
          <a:p>
            <a:pPr eaLnBrk="1" hangingPunct="1">
              <a:spcBef>
                <a:spcPct val="0"/>
              </a:spcBef>
            </a:pPr>
            <a:r>
              <a:rPr lang="en-US" dirty="0" smtClean="0"/>
              <a:t>Contact them if:</a:t>
            </a:r>
          </a:p>
          <a:p>
            <a:pPr eaLnBrk="1" hangingPunct="1">
              <a:spcBef>
                <a:spcPct val="0"/>
              </a:spcBef>
              <a:buFontTx/>
              <a:buChar char="•"/>
            </a:pPr>
            <a:r>
              <a:rPr lang="en-US" dirty="0" smtClean="0"/>
              <a:t> Anyone sends your child photos or videos containing obscene content.</a:t>
            </a:r>
          </a:p>
          <a:p>
            <a:pPr eaLnBrk="1" hangingPunct="1">
              <a:spcBef>
                <a:spcPct val="0"/>
              </a:spcBef>
              <a:buFontTx/>
              <a:buChar char="•"/>
            </a:pPr>
            <a:r>
              <a:rPr lang="en-US" dirty="0" smtClean="0"/>
              <a:t> Anyone speaks to your child in a sexual manner.</a:t>
            </a:r>
          </a:p>
          <a:p>
            <a:pPr eaLnBrk="1" hangingPunct="1">
              <a:spcBef>
                <a:spcPct val="0"/>
              </a:spcBef>
              <a:buFontTx/>
              <a:buChar char="•"/>
            </a:pPr>
            <a:r>
              <a:rPr lang="en-US" dirty="0" smtClean="0"/>
              <a:t> Anyone asks your child to meet in person.</a:t>
            </a:r>
          </a:p>
          <a:p>
            <a:endParaRPr lang="en-US" dirty="0" smtClean="0"/>
          </a:p>
          <a:p>
            <a:r>
              <a:rPr lang="en-US" dirty="0" smtClean="0"/>
              <a:t>You can contact them at www.CyberTipline.com</a:t>
            </a:r>
            <a:r>
              <a:rPr lang="en-US" baseline="0" dirty="0" smtClean="0"/>
              <a:t> or 1-800-THE-LOST</a:t>
            </a:r>
            <a:r>
              <a:rPr lang="en-US" baseline="30000" dirty="0" smtClean="0"/>
              <a: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12</a:t>
            </a:fld>
            <a:endParaRPr lang="en-US"/>
          </a:p>
        </p:txBody>
      </p:sp>
    </p:spTree>
    <p:extLst>
      <p:ext uri="{BB962C8B-B14F-4D97-AF65-F5344CB8AC3E}">
        <p14:creationId xmlns:p14="http://schemas.microsoft.com/office/powerpoint/2010/main" xmlns="" val="1613915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Another thing you may be concerned about is how much information your children are sharing online. Some examples of things that</a:t>
            </a:r>
            <a:r>
              <a:rPr lang="en-US" baseline="0" dirty="0" smtClean="0"/>
              <a:t> are probably okay for them to share include:</a:t>
            </a:r>
          </a:p>
          <a:p>
            <a:pPr marL="171450" indent="-171450">
              <a:buFont typeface="Arial" pitchFamily="34" charset="0"/>
              <a:buChar char="•"/>
            </a:pPr>
            <a:r>
              <a:rPr lang="en-US" baseline="0" dirty="0" smtClean="0"/>
              <a:t>Pictures of family and friends - As long as they are posted with permission, most pictures kids post are harmless. Kids love to take and post pictures as a way to express themselves and document their lives.</a:t>
            </a:r>
          </a:p>
          <a:p>
            <a:pPr marL="171450" indent="-171450">
              <a:buFont typeface="Arial" pitchFamily="34" charset="0"/>
              <a:buChar char="•"/>
            </a:pPr>
            <a:r>
              <a:rPr lang="en-US" baseline="0" dirty="0" smtClean="0"/>
              <a:t>Casual conversation in a game - Many kids play computer games or games on a console like Xbox that allow them to talk to other players. For example, kids on Club Penguin can talk to each other, but the website uses strict chat filters and pre-selected questions and answers. Other games, like </a:t>
            </a:r>
            <a:r>
              <a:rPr lang="en-US" i="1" baseline="0" dirty="0" smtClean="0"/>
              <a:t>Call of Duty, </a:t>
            </a:r>
            <a:r>
              <a:rPr lang="en-US" baseline="0" dirty="0" smtClean="0"/>
              <a:t>allow kids to talk directly to each other on headsets. This kind of casual conversation is usually fine when kids stick to talking about the game.</a:t>
            </a:r>
          </a:p>
          <a:p>
            <a:pPr marL="0" indent="0">
              <a:buFont typeface="Arial" pitchFamily="34" charset="0"/>
              <a:buNone/>
            </a:pPr>
            <a:endParaRPr lang="en-US" baseline="0" dirty="0" smtClean="0"/>
          </a:p>
          <a:p>
            <a:pPr marL="0" indent="0">
              <a:buFont typeface="Arial" pitchFamily="34" charset="0"/>
              <a:buNone/>
            </a:pPr>
            <a:r>
              <a:rPr lang="en-US" dirty="0" smtClean="0"/>
              <a:t>There are two kinds</a:t>
            </a:r>
            <a:r>
              <a:rPr lang="en-US" baseline="0" dirty="0" smtClean="0"/>
              <a:t> of information you definitely don’t want your kids revealing:</a:t>
            </a:r>
          </a:p>
          <a:p>
            <a:pPr marL="171450" indent="-171450">
              <a:buFont typeface="Arial" pitchFamily="34" charset="0"/>
              <a:buChar char="•"/>
            </a:pPr>
            <a:r>
              <a:rPr lang="en-US" baseline="0" dirty="0" smtClean="0"/>
              <a:t>Certain kinds of personal information.</a:t>
            </a:r>
          </a:p>
          <a:p>
            <a:pPr marL="171450" indent="-171450">
              <a:buFont typeface="Arial" pitchFamily="34" charset="0"/>
              <a:buChar char="•"/>
            </a:pPr>
            <a:r>
              <a:rPr lang="en-US" baseline="0" dirty="0" smtClean="0"/>
              <a:t>Inappropriate information.</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13</a:t>
            </a:fld>
            <a:endParaRPr lang="en-US"/>
          </a:p>
        </p:txBody>
      </p:sp>
    </p:spTree>
    <p:extLst>
      <p:ext uri="{BB962C8B-B14F-4D97-AF65-F5344CB8AC3E}">
        <p14:creationId xmlns:p14="http://schemas.microsoft.com/office/powerpoint/2010/main" xmlns="" val="114690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Personal information that</a:t>
            </a:r>
            <a:r>
              <a:rPr lang="en-US" baseline="0" dirty="0" smtClean="0"/>
              <a:t> your children shouldn’t </a:t>
            </a:r>
            <a:r>
              <a:rPr lang="en-US" dirty="0" smtClean="0"/>
              <a:t>share online includes</a:t>
            </a:r>
            <a:r>
              <a:rPr lang="en-US" baseline="0" dirty="0" smtClean="0"/>
              <a:t> their:</a:t>
            </a:r>
          </a:p>
          <a:p>
            <a:pPr marL="171450" indent="-171450">
              <a:buFont typeface="Arial" pitchFamily="34" charset="0"/>
              <a:buChar char="•"/>
            </a:pPr>
            <a:r>
              <a:rPr lang="en-US" baseline="0" dirty="0" smtClean="0"/>
              <a:t>Passwords.</a:t>
            </a:r>
          </a:p>
          <a:p>
            <a:pPr marL="171450" indent="-171450">
              <a:buFont typeface="Arial" pitchFamily="34" charset="0"/>
              <a:buChar char="•"/>
            </a:pPr>
            <a:r>
              <a:rPr lang="en-US" baseline="0" dirty="0" smtClean="0"/>
              <a:t>Location (turn off GPS/location services on cell phones!).</a:t>
            </a:r>
          </a:p>
          <a:p>
            <a:pPr marL="171450" indent="-171450">
              <a:buFont typeface="Arial" pitchFamily="34" charset="0"/>
              <a:buChar char="•"/>
            </a:pPr>
            <a:r>
              <a:rPr lang="en-US" baseline="0" dirty="0" smtClean="0"/>
              <a:t>School.</a:t>
            </a:r>
          </a:p>
          <a:p>
            <a:pPr marL="171450" indent="-171450">
              <a:buFont typeface="Arial" pitchFamily="34" charset="0"/>
              <a:buChar char="•"/>
            </a:pPr>
            <a:r>
              <a:rPr lang="en-US" baseline="0" dirty="0" smtClean="0"/>
              <a:t>Address.</a:t>
            </a:r>
          </a:p>
          <a:p>
            <a:pPr marL="171450" indent="-171450">
              <a:buFont typeface="Arial" pitchFamily="34" charset="0"/>
              <a:buChar char="•"/>
            </a:pPr>
            <a:r>
              <a:rPr lang="en-US" baseline="0" dirty="0" smtClean="0"/>
              <a:t>Home/cell phone number.</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Sharing personal information online is a security risk because it leaves your children open to:</a:t>
            </a:r>
          </a:p>
          <a:p>
            <a:pPr marL="171450" indent="-171450">
              <a:buFont typeface="Arial" pitchFamily="34" charset="0"/>
              <a:buChar char="•"/>
            </a:pPr>
            <a:r>
              <a:rPr lang="en-US" baseline="0" dirty="0" smtClean="0"/>
              <a:t>Identity theft - Many identity thieves target children (e.g. steal their SSN, use their name and birthdate) because you’re less likely to notice until your child is older, like when they apply for their first credit card.</a:t>
            </a:r>
          </a:p>
          <a:p>
            <a:pPr marL="171450" indent="-171450">
              <a:buFont typeface="Arial" pitchFamily="34" charset="0"/>
              <a:buChar char="•"/>
            </a:pPr>
            <a:r>
              <a:rPr lang="en-US" baseline="0" dirty="0" smtClean="0"/>
              <a:t>Online scams - Many children, especially young children, fall for tricks like promises of money or prizes, emails that ask for passwords or other information, and links that take them to inappropriate websites. </a:t>
            </a:r>
          </a:p>
          <a:p>
            <a:pPr marL="171450" indent="-171450">
              <a:buFont typeface="Arial" pitchFamily="34" charset="0"/>
              <a:buChar char="•"/>
            </a:pPr>
            <a:r>
              <a:rPr lang="en-US" baseline="0" dirty="0" smtClean="0"/>
              <a:t>Hacking - Sharing passwords and other account details can result in someone hacking into their accounts and pretending to be them, or stealing files and other information you store on the computer.</a:t>
            </a:r>
          </a:p>
          <a:p>
            <a:pPr marL="0" indent="0">
              <a:buFont typeface="Arial" pitchFamily="34"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smtClean="0"/>
              <a:t>You might think it’s safer for your child to lie about their name and age online, but that’s not always true. For example, it’s actually against Facebook’s Terms of Service to use a fake name or age. All accounts of anyone under the age of 18 are not open to the public, so make sure they are using their real birthday. If they pretend to be older, their account has less default security restrictions.</a:t>
            </a:r>
          </a:p>
          <a:p>
            <a:pPr marL="0" indent="0">
              <a:buFont typeface="Arial" pitchFamily="34" charset="0"/>
              <a:buNone/>
            </a:pPr>
            <a:endParaRPr lang="en-US" baseline="0" dirty="0" smtClean="0"/>
          </a:p>
          <a:p>
            <a:pPr marL="0" indent="0">
              <a:buFont typeface="Arial" pitchFamily="34" charset="0"/>
              <a:buNone/>
            </a:pPr>
            <a:r>
              <a:rPr lang="en-US" b="1" u="sng" baseline="0" dirty="0" smtClean="0"/>
              <a:t>Examples from the News</a:t>
            </a:r>
          </a:p>
          <a:p>
            <a:pPr marL="171450" indent="-171450">
              <a:buFont typeface="Arial" pitchFamily="34" charset="0"/>
              <a:buChar char="•"/>
            </a:pPr>
            <a:r>
              <a:rPr lang="en-US" baseline="0" dirty="0" smtClean="0"/>
              <a:t>A teen in IN was using her laptop when the screen suddenly went blank and then displayed a warning from what looked like the FBI telling her she was going to go to jail if she didn’t pay up. Her parents realized it was a scam, but not before the scam artist took control of the laptop to snap a photo of the teen.</a:t>
            </a:r>
            <a:r>
              <a:rPr lang="en-US" baseline="30000" dirty="0" smtClean="0"/>
              <a:t>8</a:t>
            </a:r>
          </a:p>
          <a:p>
            <a:pPr marL="171450" indent="-171450">
              <a:buFont typeface="Arial" pitchFamily="34" charset="0"/>
              <a:buChar char="•"/>
            </a:pPr>
            <a:r>
              <a:rPr lang="en-US" baseline="0" dirty="0" smtClean="0"/>
              <a:t>One online scam lured kids onto gaming and survey websites by promising free stuff like video games. They were able to convince kids to give out their names, email addresses and other personal information.</a:t>
            </a:r>
            <a:r>
              <a:rPr lang="en-US" baseline="30000" dirty="0" smtClean="0"/>
              <a:t>9</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14</a:t>
            </a:fld>
            <a:endParaRPr lang="en-US"/>
          </a:p>
        </p:txBody>
      </p:sp>
    </p:spTree>
    <p:extLst>
      <p:ext uri="{BB962C8B-B14F-4D97-AF65-F5344CB8AC3E}">
        <p14:creationId xmlns:p14="http://schemas.microsoft.com/office/powerpoint/2010/main" xmlns="" val="199239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itchFamily="34" charset="0"/>
              <a:buNone/>
            </a:pPr>
            <a:r>
              <a:rPr lang="en-US" baseline="0" dirty="0" smtClean="0"/>
              <a:t>Here’s what you can do to help your kids from revealing too much personal information online:</a:t>
            </a:r>
          </a:p>
          <a:p>
            <a:pPr marL="171450" indent="-171450">
              <a:buFont typeface="Arial" pitchFamily="34" charset="0"/>
              <a:buChar char="•"/>
            </a:pPr>
            <a:r>
              <a:rPr lang="en-US" baseline="0" dirty="0" smtClean="0"/>
              <a:t>Establish rules about what they can share and under what circumstances - For example, it’s okay for them to enter their address online if they’re ordering something from Amazon, but it’s not okay to enter their address in a pop-up that promises to send them a prize.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Learn about the reporting options of any websites and games they’re using - Each website and game will have their own tools to report issues such as stolen passwords or hacked accounts. Get to know them so that you know what to do when there is a problem.</a:t>
            </a:r>
          </a:p>
          <a:p>
            <a:pPr marL="171450" indent="-171450">
              <a:buFont typeface="Arial" pitchFamily="34" charset="0"/>
              <a:buChar char="•"/>
            </a:pPr>
            <a:r>
              <a:rPr lang="en-US" baseline="0" dirty="0" smtClean="0"/>
              <a:t>Check privacy settings - You should help them set up their accounts and check the privacy settings often to make sure they offer the most protection.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Help them create strong passwords and tell them not to share them with anyone but you - Passwords should be at least 8 characters long. Try using silly words or phrases that are easy to remember. Never use personal information in a password and change them often.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Talk about friends lists - NetSmartz recommends that children only add friends they know offline, but this may change as they get older. Talk to them about the types of friends you’re okay with them adding.</a:t>
            </a:r>
          </a:p>
          <a:p>
            <a:endParaRPr lang="en-US" dirty="0" smtClean="0"/>
          </a:p>
          <a:p>
            <a:r>
              <a:rPr lang="en-US" b="1" u="sng" dirty="0" smtClean="0"/>
              <a:t>Suggested Resources</a:t>
            </a:r>
          </a:p>
          <a:p>
            <a:pPr marL="171450" indent="-171450">
              <a:buFont typeface="Arial" pitchFamily="34" charset="0"/>
              <a:buChar char="•"/>
            </a:pPr>
            <a:r>
              <a:rPr lang="en-US" dirty="0" smtClean="0"/>
              <a:t>Parents of younger children can check out the NetSmartzKids e-book, </a:t>
            </a:r>
            <a:r>
              <a:rPr lang="en-US" i="1" dirty="0" smtClean="0"/>
              <a:t>Delivery for Webster</a:t>
            </a:r>
            <a:r>
              <a:rPr lang="en-US" dirty="0" smtClean="0"/>
              <a:t>, that</a:t>
            </a:r>
            <a:r>
              <a:rPr lang="en-US" baseline="0" dirty="0" smtClean="0"/>
              <a:t> teaches kids about not entering personal information into pop-ups, and the video “The Password Rap,” that helps kids create a strong password. They are both available at www.NetSmartzKids.org.</a:t>
            </a:r>
          </a:p>
          <a:p>
            <a:pPr marL="171450" indent="-171450">
              <a:buFont typeface="Arial" pitchFamily="34" charset="0"/>
              <a:buChar char="•"/>
            </a:pPr>
            <a:r>
              <a:rPr lang="en-US" baseline="0" dirty="0" smtClean="0"/>
              <a:t>Facebook’s Family Safety Center at www.facebook.com/safety is an excellent resource for parents who have questions about protecting their children’s privacy on the site. Other sites and apps that are popular with teens, like Twitter and Instagram, also have their own safety and security pages with tips on protecting personal information.</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15</a:t>
            </a:fld>
            <a:endParaRPr lang="en-US"/>
          </a:p>
        </p:txBody>
      </p:sp>
    </p:spTree>
    <p:extLst>
      <p:ext uri="{BB962C8B-B14F-4D97-AF65-F5344CB8AC3E}">
        <p14:creationId xmlns:p14="http://schemas.microsoft.com/office/powerpoint/2010/main" xmlns="" val="2365115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Inappropriate information that your child shouldn’t share online</a:t>
            </a:r>
            <a:r>
              <a:rPr lang="en-US" baseline="0" dirty="0" smtClean="0"/>
              <a:t> includes:</a:t>
            </a:r>
          </a:p>
          <a:p>
            <a:pPr marL="171450" indent="-171450">
              <a:buFont typeface="Arial" pitchFamily="34" charset="0"/>
              <a:buChar char="•"/>
            </a:pPr>
            <a:r>
              <a:rPr lang="en-US" dirty="0" smtClean="0"/>
              <a:t>Pranks (e.g. posting about a prank they pulled at school).</a:t>
            </a:r>
          </a:p>
          <a:p>
            <a:pPr marL="171450" indent="-171450">
              <a:buFont typeface="Arial" pitchFamily="34" charset="0"/>
              <a:buChar char="•"/>
            </a:pPr>
            <a:r>
              <a:rPr lang="en-US" dirty="0" smtClean="0"/>
              <a:t>Offensive language.</a:t>
            </a:r>
          </a:p>
          <a:p>
            <a:pPr marL="171450" indent="-171450">
              <a:buFont typeface="Arial" pitchFamily="34" charset="0"/>
              <a:buChar char="•"/>
            </a:pPr>
            <a:r>
              <a:rPr lang="en-US" dirty="0" smtClean="0"/>
              <a:t>Threats of violence.</a:t>
            </a:r>
          </a:p>
          <a:p>
            <a:pPr marL="171450" indent="-171450">
              <a:buFont typeface="Arial" pitchFamily="34" charset="0"/>
              <a:buChar char="•"/>
            </a:pPr>
            <a:r>
              <a:rPr lang="en-US" dirty="0" smtClean="0"/>
              <a:t>Underage drinking or drug use.</a:t>
            </a:r>
          </a:p>
          <a:p>
            <a:pPr marL="171450" indent="-171450">
              <a:buFont typeface="Arial" pitchFamily="34" charset="0"/>
              <a:buChar char="•"/>
            </a:pPr>
            <a:r>
              <a:rPr lang="en-US" dirty="0" smtClean="0"/>
              <a:t>Hate speech.</a:t>
            </a:r>
          </a:p>
          <a:p>
            <a:pPr marL="0" indent="0">
              <a:buFont typeface="Arial" pitchFamily="34" charset="0"/>
              <a:buNone/>
            </a:pPr>
            <a:endParaRPr lang="en-US" dirty="0" smtClean="0"/>
          </a:p>
          <a:p>
            <a:pPr marL="0" indent="0">
              <a:buFont typeface="Arial" pitchFamily="34" charset="0"/>
              <a:buNone/>
            </a:pPr>
            <a:r>
              <a:rPr lang="en-US" dirty="0" smtClean="0"/>
              <a:t>Posting these things online means your child may:</a:t>
            </a:r>
          </a:p>
          <a:p>
            <a:pPr marL="171450" indent="-171450">
              <a:buFont typeface="Arial" pitchFamily="34" charset="0"/>
              <a:buChar char="•"/>
            </a:pPr>
            <a:r>
              <a:rPr lang="en-US" dirty="0" smtClean="0"/>
              <a:t>Damage</a:t>
            </a:r>
            <a:r>
              <a:rPr lang="en-US" baseline="0" dirty="0" smtClean="0"/>
              <a:t> their </a:t>
            </a:r>
            <a:r>
              <a:rPr lang="en-US" dirty="0" smtClean="0"/>
              <a:t>reputation at school,</a:t>
            </a:r>
            <a:r>
              <a:rPr lang="en-US" baseline="0" dirty="0" smtClean="0"/>
              <a:t> in the workplace or among their friends.</a:t>
            </a:r>
            <a:endParaRPr lang="en-US" dirty="0" smtClean="0"/>
          </a:p>
          <a:p>
            <a:pPr marL="171450" indent="-171450">
              <a:buFont typeface="Arial" pitchFamily="34" charset="0"/>
              <a:buChar char="•"/>
            </a:pPr>
            <a:r>
              <a:rPr lang="en-US" dirty="0" smtClean="0"/>
              <a:t>Be punished at school if what they</a:t>
            </a:r>
            <a:r>
              <a:rPr lang="en-US" baseline="0" dirty="0" smtClean="0"/>
              <a:t> post breaks school rules.</a:t>
            </a:r>
          </a:p>
          <a:p>
            <a:pPr marL="171450" indent="-171450">
              <a:buFont typeface="Arial" pitchFamily="34" charset="0"/>
              <a:buChar char="•"/>
            </a:pPr>
            <a:r>
              <a:rPr lang="en-US" baseline="0" dirty="0" smtClean="0"/>
              <a:t>Be charged with a crime if they are breaking a law.</a:t>
            </a:r>
          </a:p>
          <a:p>
            <a:pPr marL="171450" indent="-171450">
              <a:buFont typeface="Arial" pitchFamily="34" charset="0"/>
              <a:buChar char="•"/>
            </a:pPr>
            <a:r>
              <a:rPr lang="en-US" dirty="0" smtClean="0"/>
              <a:t>Hurt their chances of getting into college, getting a scholarship or getting</a:t>
            </a:r>
            <a:r>
              <a:rPr lang="en-US" baseline="0" dirty="0" smtClean="0"/>
              <a:t> a job in the future.</a:t>
            </a:r>
          </a:p>
          <a:p>
            <a:pPr marL="0" indent="0">
              <a:buFont typeface="Arial" pitchFamily="34" charset="0"/>
              <a:buNone/>
            </a:pPr>
            <a:endParaRPr lang="en-US" baseline="0" dirty="0" smtClean="0"/>
          </a:p>
          <a:p>
            <a:pPr marL="0" indent="0">
              <a:buFont typeface="Arial" pitchFamily="34" charset="0"/>
              <a:buNone/>
            </a:pPr>
            <a:r>
              <a:rPr lang="en-US" b="1" u="sng" baseline="0" dirty="0" smtClean="0"/>
              <a:t>Examples from the News</a:t>
            </a:r>
          </a:p>
          <a:p>
            <a:pPr marL="171450" indent="-171450">
              <a:buFont typeface="Arial" pitchFamily="34" charset="0"/>
              <a:buChar char="•"/>
            </a:pPr>
            <a:r>
              <a:rPr lang="en-US" b="0" u="none" dirty="0" smtClean="0"/>
              <a:t>A middle</a:t>
            </a:r>
            <a:r>
              <a:rPr lang="en-US" b="0" u="none" baseline="0" dirty="0" smtClean="0"/>
              <a:t> school student in MI was arrested after posting threatening messages on Facebook saying he was going to kill students at his old school. He was charged with felonies for threat of terrorism and using a computer to commit a crime.</a:t>
            </a:r>
            <a:r>
              <a:rPr lang="en-US" sz="1200" b="0" i="0" kern="1200" baseline="30000" dirty="0" smtClean="0">
                <a:solidFill>
                  <a:schemeClr val="tx1"/>
                </a:solidFill>
                <a:effectLst/>
                <a:latin typeface="+mn-lt"/>
                <a:ea typeface="+mn-ea"/>
                <a:cs typeface="+mn-cs"/>
              </a:rPr>
              <a:t>10</a:t>
            </a:r>
            <a:endParaRPr lang="en-US" b="0" u="none" baseline="0" dirty="0" smtClean="0"/>
          </a:p>
          <a:p>
            <a:pPr marL="171450" indent="-171450">
              <a:buFont typeface="Arial" pitchFamily="34" charset="0"/>
              <a:buChar char="•"/>
            </a:pPr>
            <a:r>
              <a:rPr lang="en-US" dirty="0" smtClean="0"/>
              <a:t>A MA high school student posted the password to his English teacher’s </a:t>
            </a:r>
            <a:r>
              <a:rPr lang="en-US" baseline="0" dirty="0" smtClean="0"/>
              <a:t>web portal online. He thought that kids would go in and post funny pictures, but instead anonymous posters harassed the teacher, posting vulgar, sexual comments that sent her to counseling. The student was expelled and lost his college scholarship.</a:t>
            </a:r>
            <a:r>
              <a:rPr lang="en-US" baseline="30000" dirty="0" smtClean="0"/>
              <a:t>11</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16</a:t>
            </a:fld>
            <a:endParaRPr lang="en-US"/>
          </a:p>
        </p:txBody>
      </p:sp>
    </p:spTree>
    <p:extLst>
      <p:ext uri="{BB962C8B-B14F-4D97-AF65-F5344CB8AC3E}">
        <p14:creationId xmlns:p14="http://schemas.microsoft.com/office/powerpoint/2010/main" xmlns="" val="1044404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what you can do to help prevent your child from posting inappropriate information online:</a:t>
            </a:r>
          </a:p>
          <a:p>
            <a:pPr marL="171450" indent="-171450">
              <a:buFont typeface="Arial" pitchFamily="34" charset="0"/>
              <a:buChar char="•"/>
            </a:pPr>
            <a:r>
              <a:rPr lang="en-US" dirty="0" smtClean="0"/>
              <a:t>Establish expectations for online behavior</a:t>
            </a:r>
            <a:r>
              <a:rPr lang="en-US" baseline="0" dirty="0" smtClean="0"/>
              <a:t> – L</a:t>
            </a:r>
            <a:r>
              <a:rPr lang="en-US" dirty="0" smtClean="0"/>
              <a:t>et them know exactly</a:t>
            </a:r>
            <a:r>
              <a:rPr lang="en-US" baseline="0" dirty="0" smtClean="0"/>
              <a:t> what you think is unacceptable. For very young children, this might be limited to what websites they are allowed to go on and for how long, but for older children it might include what websites and apps they can use, how long they can use them, who they talk to, what they post, and more.</a:t>
            </a:r>
            <a:endParaRPr lang="en-US" dirty="0" smtClean="0"/>
          </a:p>
          <a:p>
            <a:pPr marL="171450" indent="-171450">
              <a:buFont typeface="Arial" pitchFamily="34" charset="0"/>
              <a:buChar char="•"/>
            </a:pPr>
            <a:r>
              <a:rPr lang="en-US" dirty="0" smtClean="0"/>
              <a:t>Set consequences for inappropriate posts</a:t>
            </a:r>
            <a:r>
              <a:rPr lang="en-US" baseline="0" dirty="0" smtClean="0"/>
              <a:t> - </a:t>
            </a:r>
            <a:r>
              <a:rPr lang="en-US" dirty="0" smtClean="0"/>
              <a:t>Remind them that they can also face consequences at school and with the law.</a:t>
            </a:r>
          </a:p>
          <a:p>
            <a:pPr marL="171450" indent="-171450">
              <a:buFont typeface="Arial" pitchFamily="34" charset="0"/>
              <a:buChar char="•"/>
            </a:pPr>
            <a:r>
              <a:rPr lang="en-US" dirty="0" smtClean="0"/>
              <a:t>Talk about appropriate usernames</a:t>
            </a:r>
            <a:r>
              <a:rPr lang="en-US" baseline="0" dirty="0" smtClean="0"/>
              <a:t> - </a:t>
            </a:r>
            <a:r>
              <a:rPr lang="en-US" dirty="0" smtClean="0"/>
              <a:t>This is especially true for younger children who</a:t>
            </a:r>
            <a:r>
              <a:rPr lang="en-US" baseline="0" dirty="0" smtClean="0"/>
              <a:t> play in virtual worlds </a:t>
            </a:r>
            <a:r>
              <a:rPr lang="en-US" dirty="0" smtClean="0"/>
              <a:t>or any children who play</a:t>
            </a:r>
            <a:r>
              <a:rPr lang="en-US" baseline="0" dirty="0" smtClean="0"/>
              <a:t> games online. Usernames shouldn’t contain offensive language or violate the game’s rules.</a:t>
            </a:r>
            <a:endParaRPr lang="en-US" dirty="0" smtClean="0"/>
          </a:p>
          <a:p>
            <a:pPr marL="171450" indent="-171450">
              <a:buFont typeface="Arial" pitchFamily="34" charset="0"/>
              <a:buChar char="•"/>
            </a:pPr>
            <a:r>
              <a:rPr lang="en-US" dirty="0" smtClean="0"/>
              <a:t>Review comments and pictures</a:t>
            </a:r>
            <a:r>
              <a:rPr lang="en-US" baseline="0" dirty="0" smtClean="0"/>
              <a:t> - </a:t>
            </a:r>
            <a:r>
              <a:rPr lang="en-US" dirty="0" smtClean="0"/>
              <a:t>Check out what they’re posting</a:t>
            </a:r>
            <a:r>
              <a:rPr lang="en-US" baseline="0" dirty="0" smtClean="0"/>
              <a:t> and ask them to take down anything inappropriate.</a:t>
            </a:r>
            <a:endParaRPr lang="en-US" dirty="0" smtClean="0"/>
          </a:p>
          <a:p>
            <a:pPr marL="171450" indent="-171450">
              <a:buFont typeface="Arial" pitchFamily="34" charset="0"/>
              <a:buChar char="•"/>
            </a:pPr>
            <a:r>
              <a:rPr lang="en-US" dirty="0" smtClean="0"/>
              <a:t>Talk about what their friends are posting</a:t>
            </a:r>
            <a:r>
              <a:rPr lang="en-US" baseline="0" dirty="0" smtClean="0"/>
              <a:t> - </a:t>
            </a:r>
            <a:r>
              <a:rPr lang="en-US" dirty="0" smtClean="0"/>
              <a:t>Sometimes what</a:t>
            </a:r>
            <a:r>
              <a:rPr lang="en-US" baseline="0" dirty="0" smtClean="0"/>
              <a:t> your children’s friends post can reflect poorly on them, too, so look at their friend’s posts and discuss them if needed.</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17</a:t>
            </a:fld>
            <a:endParaRPr lang="en-US"/>
          </a:p>
        </p:txBody>
      </p:sp>
    </p:spTree>
    <p:extLst>
      <p:ext uri="{BB962C8B-B14F-4D97-AF65-F5344CB8AC3E}">
        <p14:creationId xmlns:p14="http://schemas.microsoft.com/office/powerpoint/2010/main" xmlns="" val="3640098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How many of you have heard about cyberbullying? What do you know about it?</a:t>
            </a:r>
          </a:p>
          <a:p>
            <a:endParaRPr lang="en-US" dirty="0" smtClean="0"/>
          </a:p>
          <a:p>
            <a:r>
              <a:rPr lang="en-US" b="1" dirty="0" smtClean="0"/>
              <a:t>(Pause for audience response.)</a:t>
            </a:r>
          </a:p>
          <a:p>
            <a:endParaRPr lang="en-US" dirty="0" smtClean="0"/>
          </a:p>
          <a:p>
            <a:r>
              <a:rPr lang="en-US" dirty="0" smtClean="0"/>
              <a:t>Cyberbullying is exactly what it sounds like</a:t>
            </a:r>
            <a:r>
              <a:rPr lang="en-US" baseline="0" dirty="0" smtClean="0"/>
              <a:t> - </a:t>
            </a:r>
            <a:r>
              <a:rPr lang="en-US" dirty="0" smtClean="0"/>
              <a:t>bullying through technology like cell phones, social media sites and online games.</a:t>
            </a:r>
            <a:r>
              <a:rPr lang="en-US" baseline="0" dirty="0" smtClean="0"/>
              <a:t> Research tells us that:</a:t>
            </a:r>
          </a:p>
          <a:p>
            <a:pPr marL="171450" indent="-171450">
              <a:buFont typeface="Arial" pitchFamily="34" charset="0"/>
              <a:buChar char="•"/>
            </a:pPr>
            <a:r>
              <a:rPr lang="en-US" baseline="0" dirty="0" smtClean="0"/>
              <a:t>About 32% of online teens ages 12-17 have been cyberbullied.</a:t>
            </a:r>
            <a:r>
              <a:rPr lang="en-US" baseline="30000" dirty="0" smtClean="0"/>
              <a:t> 14</a:t>
            </a:r>
          </a:p>
          <a:p>
            <a:pPr marL="171450" indent="-171450">
              <a:buFont typeface="Arial" pitchFamily="34" charset="0"/>
              <a:buChar char="•"/>
            </a:pPr>
            <a:r>
              <a:rPr lang="en-US" baseline="0" dirty="0" smtClean="0"/>
              <a:t>Girls are more likely to be targeted.</a:t>
            </a:r>
            <a:r>
              <a:rPr lang="en-US" baseline="30000" dirty="0" smtClean="0"/>
              <a:t>15</a:t>
            </a:r>
          </a:p>
          <a:p>
            <a:pPr marL="171450" indent="-171450">
              <a:buFont typeface="Arial" pitchFamily="34" charset="0"/>
              <a:buChar char="•"/>
            </a:pPr>
            <a:r>
              <a:rPr lang="en-US" baseline="0" dirty="0" smtClean="0"/>
              <a:t>Youth who identify as gay, lesbian, bisexual or questioning are more likely to be involved, both as a victim and a bully.</a:t>
            </a:r>
            <a:r>
              <a:rPr lang="en-US" baseline="30000" dirty="0" smtClean="0"/>
              <a:t>16</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18</a:t>
            </a:fld>
            <a:endParaRPr lang="en-US"/>
          </a:p>
        </p:txBody>
      </p:sp>
    </p:spTree>
    <p:extLst>
      <p:ext uri="{BB962C8B-B14F-4D97-AF65-F5344CB8AC3E}">
        <p14:creationId xmlns:p14="http://schemas.microsoft.com/office/powerpoint/2010/main" xmlns="" val="1279869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Some examples of cyberbullying</a:t>
            </a:r>
            <a:r>
              <a:rPr lang="en-US" baseline="0" dirty="0" smtClean="0"/>
              <a:t> include:</a:t>
            </a:r>
          </a:p>
          <a:p>
            <a:pPr marL="171450" indent="-171450">
              <a:buFont typeface="Arial" pitchFamily="34" charset="0"/>
              <a:buChar char="•"/>
            </a:pPr>
            <a:r>
              <a:rPr lang="en-US" dirty="0" smtClean="0"/>
              <a:t>Sending</a:t>
            </a:r>
            <a:r>
              <a:rPr lang="en-US" baseline="0" dirty="0" smtClean="0"/>
              <a:t> someone m</a:t>
            </a:r>
            <a:r>
              <a:rPr lang="en-US" dirty="0" smtClean="0"/>
              <a:t>ean texts.</a:t>
            </a:r>
          </a:p>
          <a:p>
            <a:pPr marL="171450" indent="-171450">
              <a:buFont typeface="Arial" pitchFamily="34" charset="0"/>
              <a:buChar char="•"/>
            </a:pPr>
            <a:r>
              <a:rPr lang="en-US" dirty="0" err="1" smtClean="0"/>
              <a:t>Photoshopping</a:t>
            </a:r>
            <a:r>
              <a:rPr lang="en-US" dirty="0" smtClean="0"/>
              <a:t> or altering a picture to embarrass</a:t>
            </a:r>
            <a:r>
              <a:rPr lang="en-US" baseline="0" dirty="0" smtClean="0"/>
              <a:t> someone.</a:t>
            </a:r>
            <a:endParaRPr lang="en-US" dirty="0" smtClean="0"/>
          </a:p>
          <a:p>
            <a:pPr marL="171450" indent="-171450">
              <a:buFont typeface="Arial" pitchFamily="34" charset="0"/>
              <a:buChar char="•"/>
            </a:pPr>
            <a:r>
              <a:rPr lang="en-US" dirty="0" smtClean="0"/>
              <a:t>Creating</a:t>
            </a:r>
            <a:r>
              <a:rPr lang="en-US" baseline="0" dirty="0" smtClean="0"/>
              <a:t> a f</a:t>
            </a:r>
            <a:r>
              <a:rPr lang="en-US" dirty="0" smtClean="0"/>
              <a:t>ake profile</a:t>
            </a:r>
            <a:r>
              <a:rPr lang="en-US" baseline="0" dirty="0" smtClean="0"/>
              <a:t> to post defamatory information or images.</a:t>
            </a:r>
            <a:endParaRPr lang="en-US" dirty="0" smtClean="0"/>
          </a:p>
          <a:p>
            <a:pPr marL="171450" indent="-171450">
              <a:buFont typeface="Arial" pitchFamily="34" charset="0"/>
              <a:buChar char="•"/>
            </a:pPr>
            <a:r>
              <a:rPr lang="en-US" dirty="0" smtClean="0"/>
              <a:t>Posting</a:t>
            </a:r>
            <a:r>
              <a:rPr lang="en-US" baseline="0" dirty="0" smtClean="0"/>
              <a:t> f</a:t>
            </a:r>
            <a:r>
              <a:rPr lang="en-US" dirty="0" smtClean="0"/>
              <a:t>ight videos online to embarrass</a:t>
            </a:r>
            <a:r>
              <a:rPr lang="en-US" baseline="0" dirty="0" smtClean="0"/>
              <a:t> the person who lost.</a:t>
            </a:r>
            <a:endParaRPr lang="en-US" dirty="0" smtClean="0"/>
          </a:p>
          <a:p>
            <a:pPr marL="171450" indent="-171450">
              <a:buFont typeface="Arial" pitchFamily="34" charset="0"/>
              <a:buChar char="•"/>
            </a:pPr>
            <a:r>
              <a:rPr lang="en-US" dirty="0" smtClean="0"/>
              <a:t>Spreading</a:t>
            </a:r>
            <a:r>
              <a:rPr lang="en-US" baseline="0" dirty="0" smtClean="0"/>
              <a:t> r</a:t>
            </a:r>
            <a:r>
              <a:rPr lang="en-US" dirty="0" smtClean="0"/>
              <a:t>umors and gossip online.</a:t>
            </a:r>
          </a:p>
          <a:p>
            <a:pPr marL="171450" indent="-171450">
              <a:buFont typeface="Arial" pitchFamily="34" charset="0"/>
              <a:buChar char="•"/>
            </a:pPr>
            <a:r>
              <a:rPr lang="en-US" dirty="0" smtClean="0"/>
              <a:t>Posting an embarrassing picture of someone with intent to embarrass.</a:t>
            </a:r>
          </a:p>
          <a:p>
            <a:pPr marL="171450" indent="-171450">
              <a:buFont typeface="Arial" pitchFamily="34" charset="0"/>
              <a:buChar char="•"/>
            </a:pPr>
            <a:r>
              <a:rPr lang="en-US" dirty="0" smtClean="0"/>
              <a:t>Sending</a:t>
            </a:r>
            <a:r>
              <a:rPr lang="en-US" baseline="0" dirty="0" smtClean="0"/>
              <a:t> t</a:t>
            </a:r>
            <a:r>
              <a:rPr lang="en-US" dirty="0" smtClean="0"/>
              <a:t>hreatening or harassing comments.</a:t>
            </a:r>
          </a:p>
          <a:p>
            <a:pPr marL="0" indent="0">
              <a:buFont typeface="Arial" pitchFamily="34" charset="0"/>
              <a:buNone/>
            </a:pPr>
            <a:endParaRPr lang="en-US" dirty="0" smtClean="0"/>
          </a:p>
          <a:p>
            <a:pPr marL="0" indent="0">
              <a:buFont typeface="Arial" pitchFamily="34" charset="0"/>
              <a:buNone/>
            </a:pPr>
            <a:r>
              <a:rPr lang="en-US" dirty="0" smtClean="0"/>
              <a:t>Even young children</a:t>
            </a:r>
            <a:r>
              <a:rPr lang="en-US" baseline="0" dirty="0" smtClean="0"/>
              <a:t> who don’t use social media or cell phones can experience some form of cyberbullying while playing online games or playing in a virtual world. For example, they might be: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Exposed to inappropriate language while chatting.</a:t>
            </a:r>
            <a:endParaRPr lang="en-US" dirty="0" smtClean="0"/>
          </a:p>
          <a:p>
            <a:pPr marL="171450" indent="-171450">
              <a:buFont typeface="Arial" pitchFamily="34" charset="0"/>
              <a:buChar char="•"/>
            </a:pPr>
            <a:r>
              <a:rPr lang="en-US" baseline="0" dirty="0" smtClean="0"/>
              <a:t>Taunted by other players.</a:t>
            </a:r>
          </a:p>
          <a:p>
            <a:pPr marL="171450" indent="-171450">
              <a:buFont typeface="Arial" pitchFamily="34" charset="0"/>
              <a:buChar char="•"/>
            </a:pPr>
            <a:r>
              <a:rPr lang="en-US" baseline="0" dirty="0" smtClean="0"/>
              <a:t>Targeted by more experienced players.</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19</a:t>
            </a:fld>
            <a:endParaRPr lang="en-US"/>
          </a:p>
        </p:txBody>
      </p:sp>
    </p:spTree>
    <p:extLst>
      <p:ext uri="{BB962C8B-B14F-4D97-AF65-F5344CB8AC3E}">
        <p14:creationId xmlns:p14="http://schemas.microsoft.com/office/powerpoint/2010/main" xmlns="" val="1304465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presentation was created by NetSmartz Workshop, a program of the National Center for Missing &amp; Exploited Children. The National Center:</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Helps in the recovery of missing children.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Assists victims of sexual exploitation.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Educates communities about personal safety through programs like NetSmartz.</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NetSmartz is a safety program that: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Teaches children ages 5 to 17 about how to make better choices online.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Guides</a:t>
            </a:r>
            <a:r>
              <a:rPr lang="en-US" baseline="0" dirty="0" smtClean="0"/>
              <a:t> parents in protecting their children online.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Offers</a:t>
            </a:r>
            <a:r>
              <a:rPr lang="en-US" baseline="0" dirty="0" smtClean="0"/>
              <a:t> </a:t>
            </a:r>
            <a:r>
              <a:rPr lang="en-US" dirty="0" smtClean="0"/>
              <a:t>a variety of free resources, including games, videos, classroom lessons and presentations like this one.</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baseline="0" dirty="0" smtClean="0"/>
              <a:t>You can find all of these resources at NetSmartz.org.</a:t>
            </a:r>
            <a:endParaRPr lang="en-US" b="0"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2</a:t>
            </a:fld>
            <a:endParaRPr lang="en-US"/>
          </a:p>
        </p:txBody>
      </p:sp>
    </p:spTree>
    <p:extLst>
      <p:ext uri="{BB962C8B-B14F-4D97-AF65-F5344CB8AC3E}">
        <p14:creationId xmlns:p14="http://schemas.microsoft.com/office/powerpoint/2010/main" xmlns="" val="1162746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Cyberbullying differs</a:t>
            </a:r>
            <a:r>
              <a:rPr lang="en-US" baseline="0" dirty="0" smtClean="0"/>
              <a:t> from regular bullying in a number of ways. It:</a:t>
            </a:r>
          </a:p>
          <a:p>
            <a:pPr marL="171450" indent="-171450">
              <a:buFont typeface="Arial" pitchFamily="34" charset="0"/>
              <a:buChar char="•"/>
            </a:pPr>
            <a:r>
              <a:rPr lang="en-US" baseline="0" dirty="0" smtClean="0"/>
              <a:t>Often spreads faster than in-person bullying because of instant online communication.</a:t>
            </a:r>
          </a:p>
          <a:p>
            <a:pPr marL="171450" indent="-171450">
              <a:buFont typeface="Arial" pitchFamily="34" charset="0"/>
              <a:buChar char="•"/>
            </a:pPr>
            <a:r>
              <a:rPr lang="en-US" baseline="0" dirty="0" smtClean="0"/>
              <a:t>Has a wider audience because it can easily be sent to a potentially unlimited amount of people.</a:t>
            </a:r>
          </a:p>
          <a:p>
            <a:pPr marL="171450" indent="-171450">
              <a:buFont typeface="Arial" pitchFamily="34" charset="0"/>
              <a:buChar char="•"/>
            </a:pPr>
            <a:r>
              <a:rPr lang="en-US" baseline="0" dirty="0" smtClean="0"/>
              <a:t>Follows children home from school so they can’t get away from it.</a:t>
            </a:r>
          </a:p>
          <a:p>
            <a:pPr marL="0" indent="0">
              <a:buFont typeface="Arial" pitchFamily="34" charset="0"/>
              <a:buNone/>
            </a:pPr>
            <a:endParaRPr lang="en-US" dirty="0" smtClean="0"/>
          </a:p>
          <a:p>
            <a:pPr marL="0" indent="0">
              <a:buFont typeface="Arial" pitchFamily="34" charset="0"/>
              <a:buNone/>
            </a:pPr>
            <a:r>
              <a:rPr lang="en-US" dirty="0" smtClean="0"/>
              <a:t>All</a:t>
            </a:r>
            <a:r>
              <a:rPr lang="en-US" baseline="0" dirty="0" smtClean="0"/>
              <a:t> of this can undermine your child’s sense of security. Cyberbullies are usually peers they know, so they don’t feel safe at school because their bully is there, but now they don’t feel safe at home either because it’s happening 24/7 online.</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20</a:t>
            </a:fld>
            <a:endParaRPr lang="en-US"/>
          </a:p>
        </p:txBody>
      </p:sp>
    </p:spTree>
    <p:extLst>
      <p:ext uri="{BB962C8B-B14F-4D97-AF65-F5344CB8AC3E}">
        <p14:creationId xmlns:p14="http://schemas.microsoft.com/office/powerpoint/2010/main" xmlns="" val="2977191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may have heard a lot about cyberbullying in the news because of highly-publicized</a:t>
            </a:r>
            <a:r>
              <a:rPr lang="en-US" baseline="0" dirty="0" smtClean="0"/>
              <a:t> teen suicides. It’s important to remember that suicide as a result of cyberbullying is extremely rare. </a:t>
            </a:r>
          </a:p>
          <a:p>
            <a:endParaRPr lang="en-US" baseline="0" dirty="0" smtClean="0"/>
          </a:p>
          <a:p>
            <a:r>
              <a:rPr lang="en-US" baseline="0" dirty="0" smtClean="0"/>
              <a:t>Researchers have looked at cases of cyberbullying-related suicide and found that:</a:t>
            </a:r>
            <a:r>
              <a:rPr lang="en-US" baseline="30000" dirty="0" smtClean="0"/>
              <a:t>15</a:t>
            </a:r>
          </a:p>
          <a:p>
            <a:pPr marL="171450" indent="-171450">
              <a:buFont typeface="Arial" pitchFamily="34" charset="0"/>
              <a:buChar char="•"/>
            </a:pPr>
            <a:r>
              <a:rPr lang="en-US" baseline="0" dirty="0" smtClean="0"/>
              <a:t>Most teens who committed suicide were bullied both at school and online.</a:t>
            </a:r>
            <a:r>
              <a:rPr lang="en-US" sz="1200" b="0" i="0" kern="1200" baseline="30000" dirty="0" smtClean="0">
                <a:solidFill>
                  <a:schemeClr val="tx1"/>
                </a:solidFill>
                <a:effectLst/>
                <a:latin typeface="+mn-lt"/>
                <a:ea typeface="+mn-ea"/>
                <a:cs typeface="+mn-cs"/>
              </a:rPr>
              <a:t> </a:t>
            </a:r>
          </a:p>
          <a:p>
            <a:pPr marL="171450" indent="-171450">
              <a:buFont typeface="Arial" pitchFamily="34" charset="0"/>
              <a:buChar char="•"/>
            </a:pPr>
            <a:r>
              <a:rPr lang="en-US" baseline="0" dirty="0" smtClean="0"/>
              <a:t>Many of the teens had some type of mental illness, such as depression.</a:t>
            </a:r>
          </a:p>
          <a:p>
            <a:pPr marL="0" indent="0">
              <a:buFont typeface="Arial" pitchFamily="34" charset="0"/>
              <a:buNone/>
            </a:pPr>
            <a:endParaRPr lang="en-US" baseline="0" dirty="0" smtClean="0"/>
          </a:p>
          <a:p>
            <a:pPr marL="0" indent="0">
              <a:buFont typeface="Arial" pitchFamily="34" charset="0"/>
              <a:buNone/>
            </a:pPr>
            <a:r>
              <a:rPr lang="en-US" baseline="0" dirty="0" smtClean="0"/>
              <a:t>This means that although cyberbullying can be extremely devastating for victims, most teens will not commit suicide solely as a result of the cyberbullying. There are usually other factors at play.</a:t>
            </a:r>
          </a:p>
          <a:p>
            <a:pPr marL="0" indent="0">
              <a:buFont typeface="Arial" pitchFamily="34" charset="0"/>
              <a:buNone/>
            </a:pPr>
            <a:endParaRPr lang="en-US" baseline="0" dirty="0" smtClean="0"/>
          </a:p>
          <a:p>
            <a:pPr marL="0" indent="0">
              <a:buFont typeface="Arial" pitchFamily="34" charset="0"/>
              <a:buNone/>
            </a:pPr>
            <a:r>
              <a:rPr lang="en-US" b="1" u="sng" baseline="0" dirty="0" smtClean="0"/>
              <a:t>Examples in the News</a:t>
            </a:r>
          </a:p>
          <a:p>
            <a:pPr marL="171450" indent="-171450">
              <a:buFont typeface="Arial" pitchFamily="34" charset="0"/>
              <a:buChar char="•"/>
            </a:pPr>
            <a:r>
              <a:rPr lang="en-US" dirty="0" smtClean="0"/>
              <a:t>Ryan </a:t>
            </a:r>
            <a:r>
              <a:rPr lang="en-US" dirty="0" err="1" smtClean="0"/>
              <a:t>Halligan</a:t>
            </a:r>
            <a:r>
              <a:rPr lang="en-US" dirty="0" smtClean="0"/>
              <a:t> suffered from developmental delays and </a:t>
            </a:r>
            <a:r>
              <a:rPr lang="en-US" baseline="0" dirty="0" smtClean="0"/>
              <a:t>was bullied at school and online for years. He received homophobic messages and was the victim of a prank when a girl at school pretended to like him online, but copied and pasted their private messages to others to embarrass him. He was 13 when he committed suicide.</a:t>
            </a:r>
            <a:r>
              <a:rPr lang="en-US" baseline="30000" dirty="0" smtClean="0"/>
              <a:t>17</a:t>
            </a:r>
          </a:p>
          <a:p>
            <a:pPr marL="171450" indent="-171450">
              <a:buFont typeface="Arial" pitchFamily="34" charset="0"/>
              <a:buChar char="•"/>
            </a:pPr>
            <a:r>
              <a:rPr lang="en-US" baseline="0" dirty="0" smtClean="0"/>
              <a:t>Megan Meier had ADD and battled depression. She had been exchanging messages on MySpace with a boy named Josh Evans, who one day turned on her and sent mean messages. After a heated exchange online, Megan committed suicide, just three weeks before her 14</a:t>
            </a:r>
            <a:r>
              <a:rPr lang="en-US" baseline="30000" dirty="0" smtClean="0"/>
              <a:t>th</a:t>
            </a:r>
            <a:r>
              <a:rPr lang="en-US" baseline="0" dirty="0" smtClean="0"/>
              <a:t> birthday. Her parents later found out that Josh Evans was never real; he was allegedly made up by Megan’s former friend and her mother.</a:t>
            </a:r>
            <a:r>
              <a:rPr lang="en-US" baseline="30000" dirty="0" smtClean="0"/>
              <a:t>18</a:t>
            </a:r>
            <a:r>
              <a:rPr lang="en-US" baseline="0" dirty="0" smtClean="0"/>
              <a:t> </a:t>
            </a:r>
          </a:p>
          <a:p>
            <a:pPr marL="171450" indent="-171450">
              <a:buFont typeface="Arial" pitchFamily="34" charset="0"/>
              <a:buChar char="•"/>
            </a:pPr>
            <a:r>
              <a:rPr lang="en-US" dirty="0" smtClean="0"/>
              <a:t>Jessica Logan had sexted</a:t>
            </a:r>
            <a:r>
              <a:rPr lang="en-US" baseline="0" dirty="0" smtClean="0"/>
              <a:t> nude pictures to her boyfriend, but he forwarded them to others when they broke up to get revenge. Jessica was taunted and harassed by girls at school. Jessica committed suicide at the age of 18.</a:t>
            </a:r>
            <a:r>
              <a:rPr lang="en-US" baseline="30000" dirty="0" smtClean="0"/>
              <a:t>19</a:t>
            </a:r>
          </a:p>
          <a:p>
            <a:pPr marL="171450" indent="-171450">
              <a:buFont typeface="Arial" pitchFamily="34" charset="0"/>
              <a:buChar char="•"/>
            </a:pPr>
            <a:r>
              <a:rPr lang="en-US" baseline="0" dirty="0" smtClean="0"/>
              <a:t>Jamey </a:t>
            </a:r>
            <a:r>
              <a:rPr lang="en-US" baseline="0" dirty="0" err="1" smtClean="0"/>
              <a:t>Rodemeyer</a:t>
            </a:r>
            <a:r>
              <a:rPr lang="en-US" baseline="0" dirty="0" smtClean="0"/>
              <a:t> struggled for years with his sexuality and sought counseling for constant bullying online and at school. He posted a video to YouTube for the “It Gets Better” campaign to encourage other bullied youth to hang in there. He committed suicide at age 14.</a:t>
            </a:r>
            <a:r>
              <a:rPr lang="en-US" baseline="30000" dirty="0" smtClean="0"/>
              <a:t>20</a:t>
            </a:r>
          </a:p>
          <a:p>
            <a:pPr marL="171450" indent="-171450">
              <a:buFont typeface="Arial" pitchFamily="34" charset="0"/>
              <a:buChar char="•"/>
            </a:pPr>
            <a:r>
              <a:rPr lang="en-US" baseline="0" dirty="0" smtClean="0"/>
              <a:t>Amanda Todd was harassed for years online and at school after a picture of her flashing a stranger on a webcam chat went viral. She suffered from anxiety and depression, and engaged in self harm. Amanda posted an emotional video to YouTube detailing her harassment and bullying, then committed suicide a month later at the age of 15.</a:t>
            </a:r>
            <a:r>
              <a:rPr lang="en-US" baseline="30000" dirty="0" smtClean="0"/>
              <a:t>21</a:t>
            </a:r>
          </a:p>
          <a:p>
            <a:endParaRPr lang="en-US" baseline="30000" dirty="0" smtClean="0"/>
          </a:p>
        </p:txBody>
      </p:sp>
      <p:sp>
        <p:nvSpPr>
          <p:cNvPr id="4" name="Slide Number Placeholder 3"/>
          <p:cNvSpPr>
            <a:spLocks noGrp="1"/>
          </p:cNvSpPr>
          <p:nvPr>
            <p:ph type="sldNum" sz="quarter" idx="10"/>
          </p:nvPr>
        </p:nvSpPr>
        <p:spPr/>
        <p:txBody>
          <a:bodyPr/>
          <a:lstStyle/>
          <a:p>
            <a:fld id="{B1C1923F-20C3-4CAC-BD60-AEC561899EFB}" type="slidenum">
              <a:rPr lang="en-US" smtClean="0"/>
              <a:pPr/>
              <a:t>21</a:t>
            </a:fld>
            <a:endParaRPr lang="en-US"/>
          </a:p>
        </p:txBody>
      </p:sp>
    </p:spTree>
    <p:extLst>
      <p:ext uri="{BB962C8B-B14F-4D97-AF65-F5344CB8AC3E}">
        <p14:creationId xmlns:p14="http://schemas.microsoft.com/office/powerpoint/2010/main" xmlns="" val="3408680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you can see, cyberbullying can have</a:t>
            </a:r>
            <a:r>
              <a:rPr lang="en-US" baseline="0" dirty="0" smtClean="0"/>
              <a:t> a tremendous impact on children. That’s why it’s so important for you to understand the issue. </a:t>
            </a:r>
            <a:r>
              <a:rPr lang="en-US" dirty="0" smtClean="0"/>
              <a:t>To combat cyberbullying, you need to know who is involved.</a:t>
            </a:r>
            <a:r>
              <a:rPr lang="en-US" baseline="0" dirty="0" smtClean="0"/>
              <a:t> Here are the major players: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Cyberbully - can be someone who instigates the bullying or someone who joins in.</a:t>
            </a:r>
          </a:p>
          <a:p>
            <a:pPr marL="171450" indent="-171450">
              <a:buFont typeface="Arial" pitchFamily="34" charset="0"/>
              <a:buChar char="•"/>
            </a:pPr>
            <a:r>
              <a:rPr lang="en-US" baseline="0" dirty="0" smtClean="0"/>
              <a:t>Victim - the one being bullied, usually both online and offline.</a:t>
            </a:r>
          </a:p>
          <a:p>
            <a:pPr marL="171450" indent="-171450">
              <a:buFont typeface="Arial" pitchFamily="34" charset="0"/>
              <a:buChar char="•"/>
            </a:pPr>
            <a:r>
              <a:rPr lang="en-US" baseline="0" dirty="0" smtClean="0"/>
              <a:t>Bystanders - those who stand by and watch the cyberbullying happen, but do nothing.</a:t>
            </a:r>
          </a:p>
          <a:p>
            <a:pPr marL="0" indent="0">
              <a:buFont typeface="Arial" pitchFamily="34" charset="0"/>
              <a:buNone/>
            </a:pPr>
            <a:endParaRPr lang="en-US" baseline="0" dirty="0" smtClean="0"/>
          </a:p>
          <a:p>
            <a:pPr marL="0" indent="0">
              <a:buFont typeface="Arial" pitchFamily="34" charset="0"/>
              <a:buNone/>
            </a:pPr>
            <a:r>
              <a:rPr lang="en-US" baseline="0" dirty="0" smtClean="0"/>
              <a:t>Your child likely falls in at least one of these categories, sometimes more than one because many children who are cyberbullied also cyberbully others. They have also probably been bystanders at one point or another. Let’s talk about how to address each of these categories.</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22</a:t>
            </a:fld>
            <a:endParaRPr lang="en-US"/>
          </a:p>
        </p:txBody>
      </p:sp>
    </p:spTree>
    <p:extLst>
      <p:ext uri="{BB962C8B-B14F-4D97-AF65-F5344CB8AC3E}">
        <p14:creationId xmlns:p14="http://schemas.microsoft.com/office/powerpoint/2010/main" xmlns="" val="3471257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smtClean="0"/>
              <a:t>Because cyberbullying can be so far reaching, it greatly impacts its victims.</a:t>
            </a:r>
            <a:r>
              <a:rPr lang="en-US" baseline="0" dirty="0" smtClean="0"/>
              <a:t> </a:t>
            </a:r>
            <a:r>
              <a:rPr lang="en-US" dirty="0" smtClean="0"/>
              <a:t>If your child is being cyberbullied, he or she may:</a:t>
            </a:r>
          </a:p>
          <a:p>
            <a:pPr eaLnBrk="1" hangingPunct="1">
              <a:spcBef>
                <a:spcPct val="0"/>
              </a:spcBef>
              <a:buFontTx/>
              <a:buChar char="•"/>
            </a:pPr>
            <a:r>
              <a:rPr lang="en-US" dirty="0" smtClean="0"/>
              <a:t> Suddenly stop using the computer or cell phone.</a:t>
            </a:r>
          </a:p>
          <a:p>
            <a:pPr eaLnBrk="1" hangingPunct="1">
              <a:spcBef>
                <a:spcPct val="0"/>
              </a:spcBef>
              <a:buFontTx/>
              <a:buChar char="•"/>
            </a:pPr>
            <a:r>
              <a:rPr lang="en-US" dirty="0" smtClean="0"/>
              <a:t> Act nervous when receiving an email, IM or text.</a:t>
            </a:r>
          </a:p>
          <a:p>
            <a:pPr eaLnBrk="1" hangingPunct="1">
              <a:spcBef>
                <a:spcPct val="0"/>
              </a:spcBef>
              <a:buFontTx/>
              <a:buChar char="•"/>
            </a:pPr>
            <a:r>
              <a:rPr lang="en-US" dirty="0" smtClean="0"/>
              <a:t> Seem uneasy about going to school.</a:t>
            </a:r>
          </a:p>
          <a:p>
            <a:pPr eaLnBrk="1" hangingPunct="1">
              <a:spcBef>
                <a:spcPct val="0"/>
              </a:spcBef>
              <a:buFontTx/>
              <a:buChar char="•"/>
            </a:pPr>
            <a:r>
              <a:rPr lang="en-US" dirty="0" smtClean="0"/>
              <a:t> Withdraw from friends and family.</a:t>
            </a:r>
          </a:p>
          <a:p>
            <a:pPr eaLnBrk="1" hangingPunct="1">
              <a:spcBef>
                <a:spcPct val="0"/>
              </a:spcBef>
            </a:pPr>
            <a:endParaRPr lang="en-US" b="1" dirty="0" smtClean="0"/>
          </a:p>
          <a:p>
            <a:pPr eaLnBrk="1" hangingPunct="1">
              <a:spcBef>
                <a:spcPct val="0"/>
              </a:spcBef>
            </a:pPr>
            <a:r>
              <a:rPr lang="en-US" dirty="0" smtClean="0"/>
              <a:t>If you see any of these signs, don’t ignore them. Cyberbullying victims need to feel that you are taking the problem seriously and that you are going to do everything that you can to help. </a:t>
            </a:r>
          </a:p>
          <a:p>
            <a:pPr eaLnBrk="1" hangingPunct="1">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23</a:t>
            </a:fld>
            <a:endParaRPr lang="en-US"/>
          </a:p>
        </p:txBody>
      </p:sp>
    </p:spTree>
    <p:extLst>
      <p:ext uri="{BB962C8B-B14F-4D97-AF65-F5344CB8AC3E}">
        <p14:creationId xmlns:p14="http://schemas.microsoft.com/office/powerpoint/2010/main" xmlns="" val="1852248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a:t>
            </a:r>
            <a:r>
              <a:rPr lang="en-US" baseline="0" dirty="0" smtClean="0"/>
              <a:t> are some specific ways you can help if your child is a victim of cyberbullying:</a:t>
            </a:r>
          </a:p>
          <a:p>
            <a:pPr marL="171450" indent="-171450">
              <a:buFont typeface="Arial" pitchFamily="34" charset="0"/>
              <a:buChar char="•"/>
            </a:pPr>
            <a:r>
              <a:rPr lang="en-US" baseline="0" dirty="0" smtClean="0"/>
              <a:t>Save the evidence - Take screenshots and print out any messages. If there is an investigation, you need proof of what was posted.</a:t>
            </a:r>
          </a:p>
          <a:p>
            <a:pPr marL="171450" indent="-171450">
              <a:buFont typeface="Arial" pitchFamily="34" charset="0"/>
              <a:buChar char="•"/>
            </a:pPr>
            <a:r>
              <a:rPr lang="en-US" baseline="0" dirty="0" smtClean="0"/>
              <a:t>Block cyberbullies – Tell your child not to respond to the messages and take advantage of website features that allow you to block any user who is bothering you.</a:t>
            </a:r>
          </a:p>
          <a:p>
            <a:pPr marL="171450" indent="-171450">
              <a:buFont typeface="Arial" pitchFamily="34" charset="0"/>
              <a:buChar char="•"/>
            </a:pPr>
            <a:r>
              <a:rPr lang="en-US" baseline="0" dirty="0" smtClean="0"/>
              <a:t>Set up new accounts - This includes email, IM, social media sites and cell phone numbers. Make sure they only give the new information to friends they trust.</a:t>
            </a:r>
          </a:p>
          <a:p>
            <a:pPr marL="171450" indent="-171450">
              <a:buFont typeface="Arial" pitchFamily="34" charset="0"/>
              <a:buChar char="•"/>
            </a:pPr>
            <a:r>
              <a:rPr lang="en-US" baseline="0" dirty="0" smtClean="0"/>
              <a:t>Talk to the school - Remember, most cyberbullying involves in-person bullying by someone your child knows, usually a classmate. Teachers and administrators should work together on a plan to address the bullying in school, and they may have specific rules against cyberbullying, too.</a:t>
            </a:r>
          </a:p>
          <a:p>
            <a:pPr marL="171450" indent="-171450">
              <a:buFont typeface="Arial" pitchFamily="34" charset="0"/>
              <a:buChar char="•"/>
            </a:pPr>
            <a:r>
              <a:rPr lang="en-US" baseline="0" dirty="0" smtClean="0"/>
              <a:t>Report it to the website or app where the cyberbullying is taking place - You might also be able to report unwanted text messages to your cell phone provider and block certain numbers.</a:t>
            </a:r>
          </a:p>
          <a:p>
            <a:pPr marL="0" indent="0">
              <a:buFont typeface="Arial" pitchFamily="34" charset="0"/>
              <a:buNone/>
            </a:pPr>
            <a:endParaRPr lang="en-US" baseline="0" dirty="0" smtClean="0"/>
          </a:p>
          <a:p>
            <a:pPr marL="0" indent="0">
              <a:buFont typeface="Arial" pitchFamily="34" charset="0"/>
              <a:buNone/>
            </a:pPr>
            <a:r>
              <a:rPr lang="en-US" baseline="0" dirty="0" smtClean="0"/>
              <a:t>If you feel that any laws have been broken or if your child has been threatened, then contact the police for help.</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24</a:t>
            </a:fld>
            <a:endParaRPr lang="en-US"/>
          </a:p>
        </p:txBody>
      </p:sp>
    </p:spTree>
    <p:extLst>
      <p:ext uri="{BB962C8B-B14F-4D97-AF65-F5344CB8AC3E}">
        <p14:creationId xmlns:p14="http://schemas.microsoft.com/office/powerpoint/2010/main" xmlns="" val="1901786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smtClean="0"/>
              <a:t>Sometimes parents don’t find out that their children are cyberbullying others until they hear about it from another parent or from the school. Be proactive and look for these signs. </a:t>
            </a:r>
          </a:p>
          <a:p>
            <a:pPr eaLnBrk="1" hangingPunct="1">
              <a:spcBef>
                <a:spcPct val="0"/>
              </a:spcBef>
            </a:pPr>
            <a:endParaRPr lang="en-US" dirty="0" smtClean="0"/>
          </a:p>
          <a:p>
            <a:pPr eaLnBrk="1" hangingPunct="1">
              <a:spcBef>
                <a:spcPct val="0"/>
              </a:spcBef>
            </a:pPr>
            <a:r>
              <a:rPr lang="en-US" dirty="0" smtClean="0"/>
              <a:t>Your children may be involved with cyberbullying if they:</a:t>
            </a:r>
            <a:r>
              <a:rPr lang="en-US" baseline="30000" dirty="0" smtClean="0"/>
              <a:t>22</a:t>
            </a:r>
          </a:p>
          <a:p>
            <a:pPr eaLnBrk="1" hangingPunct="1">
              <a:spcBef>
                <a:spcPct val="0"/>
              </a:spcBef>
              <a:buFontTx/>
              <a:buChar char="•"/>
            </a:pPr>
            <a:r>
              <a:rPr lang="en-US" dirty="0" smtClean="0"/>
              <a:t> Quickly switch screens or close programs when you walk by.</a:t>
            </a:r>
          </a:p>
          <a:p>
            <a:pPr eaLnBrk="1" hangingPunct="1">
              <a:spcBef>
                <a:spcPct val="0"/>
              </a:spcBef>
              <a:buFontTx/>
              <a:buChar char="•"/>
            </a:pPr>
            <a:r>
              <a:rPr lang="en-US" dirty="0" smtClean="0"/>
              <a:t> Use the computer at all hours of the night.</a:t>
            </a:r>
          </a:p>
          <a:p>
            <a:pPr eaLnBrk="1" hangingPunct="1">
              <a:spcBef>
                <a:spcPct val="0"/>
              </a:spcBef>
              <a:buFontTx/>
              <a:buChar char="•"/>
            </a:pPr>
            <a:r>
              <a:rPr lang="en-US" dirty="0" smtClean="0"/>
              <a:t> Get unusually upset if they cannot use the computer.</a:t>
            </a:r>
          </a:p>
          <a:p>
            <a:pPr eaLnBrk="1" hangingPunct="1">
              <a:spcBef>
                <a:spcPct val="0"/>
              </a:spcBef>
              <a:buFontTx/>
              <a:buChar char="•"/>
            </a:pPr>
            <a:r>
              <a:rPr lang="en-US" dirty="0" smtClean="0"/>
              <a:t> Laugh excessively while online.</a:t>
            </a:r>
          </a:p>
          <a:p>
            <a:pPr eaLnBrk="1" hangingPunct="1">
              <a:spcBef>
                <a:spcPct val="0"/>
              </a:spcBef>
              <a:buFontTx/>
              <a:buChar char="•"/>
            </a:pPr>
            <a:r>
              <a:rPr lang="en-US" dirty="0" smtClean="0"/>
              <a:t> Avoid discussions about what they are doing.</a:t>
            </a:r>
          </a:p>
          <a:p>
            <a:pPr eaLnBrk="1" hangingPunct="1">
              <a:spcBef>
                <a:spcPct val="0"/>
              </a:spcBef>
              <a:buFontTx/>
              <a:buChar char="•"/>
            </a:pPr>
            <a:r>
              <a:rPr lang="en-US" dirty="0" smtClean="0"/>
              <a:t> Use multiple online accounts or use an account that is not their own .</a:t>
            </a:r>
          </a:p>
          <a:p>
            <a:pPr eaLnBrk="1" hangingPunct="1">
              <a:spcBef>
                <a:spcPct val="0"/>
              </a:spcBef>
            </a:pPr>
            <a:endParaRPr lang="en-US" dirty="0" smtClean="0"/>
          </a:p>
          <a:p>
            <a:pPr eaLnBrk="1" hangingPunct="1">
              <a:spcBef>
                <a:spcPct val="0"/>
              </a:spcBef>
            </a:pPr>
            <a:r>
              <a:rPr lang="en-US" dirty="0" smtClean="0"/>
              <a:t>If you notice any of these</a:t>
            </a:r>
            <a:r>
              <a:rPr lang="en-US" baseline="0" dirty="0" smtClean="0"/>
              <a:t> behaviors, get involved and ask them to show you what they’re doing. </a:t>
            </a:r>
          </a:p>
        </p:txBody>
      </p:sp>
      <p:sp>
        <p:nvSpPr>
          <p:cNvPr id="4" name="Slide Number Placeholder 3"/>
          <p:cNvSpPr>
            <a:spLocks noGrp="1"/>
          </p:cNvSpPr>
          <p:nvPr>
            <p:ph type="sldNum" sz="quarter" idx="10"/>
          </p:nvPr>
        </p:nvSpPr>
        <p:spPr/>
        <p:txBody>
          <a:bodyPr/>
          <a:lstStyle/>
          <a:p>
            <a:fld id="{B1C1923F-20C3-4CAC-BD60-AEC561899EFB}" type="slidenum">
              <a:rPr lang="en-US" smtClean="0"/>
              <a:pPr/>
              <a:t>25</a:t>
            </a:fld>
            <a:endParaRPr lang="en-US"/>
          </a:p>
        </p:txBody>
      </p:sp>
    </p:spTree>
    <p:extLst>
      <p:ext uri="{BB962C8B-B14F-4D97-AF65-F5344CB8AC3E}">
        <p14:creationId xmlns:p14="http://schemas.microsoft.com/office/powerpoint/2010/main" xmlns="" val="2472366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help prevent your child from becoming a cyberbully, you can:</a:t>
            </a:r>
          </a:p>
          <a:p>
            <a:pPr marL="171450" indent="-171450">
              <a:buFont typeface="Arial" pitchFamily="34" charset="0"/>
              <a:buChar char="•"/>
            </a:pPr>
            <a:r>
              <a:rPr lang="en-US" dirty="0" smtClean="0"/>
              <a:t>Establish expectations for online</a:t>
            </a:r>
            <a:r>
              <a:rPr lang="en-US" baseline="0" dirty="0" smtClean="0"/>
              <a:t> behavior - Make sure your child knows that you think bullying and cyberbullying are unacceptable.</a:t>
            </a:r>
          </a:p>
          <a:p>
            <a:pPr marL="171450" indent="-171450">
              <a:buFont typeface="Arial" pitchFamily="34" charset="0"/>
              <a:buChar char="•"/>
            </a:pPr>
            <a:r>
              <a:rPr lang="en-US" baseline="0" dirty="0" smtClean="0"/>
              <a:t>Set consequences for cyberbullying - This will vary by family, but can include losing Internet privileges or more supervised Internet use.</a:t>
            </a:r>
          </a:p>
          <a:p>
            <a:pPr marL="171450" indent="-171450">
              <a:buFont typeface="Arial" pitchFamily="34" charset="0"/>
              <a:buChar char="•"/>
            </a:pPr>
            <a:r>
              <a:rPr lang="en-US" baseline="0" dirty="0" smtClean="0"/>
              <a:t>Model good online behavior yourself - Children learn from the adults around them, so always be respectful of others online.</a:t>
            </a:r>
          </a:p>
          <a:p>
            <a:pPr marL="0" indent="0">
              <a:buFont typeface="Arial" pitchFamily="34" charset="0"/>
              <a:buNone/>
            </a:pPr>
            <a:endParaRPr lang="en-US" baseline="0" dirty="0" smtClean="0"/>
          </a:p>
          <a:p>
            <a:pPr marL="0" indent="0">
              <a:buFont typeface="Arial" pitchFamily="34" charset="0"/>
              <a:buNone/>
            </a:pPr>
            <a:r>
              <a:rPr lang="en-US" baseline="0" dirty="0" smtClean="0"/>
              <a:t>You don’t have to tell your children that they have to be friends with everyone, but you should teach them about respecting others. If you find out that your child has already been involved in cyberbullying, be open to working with the school as they look to correct the problem.</a:t>
            </a:r>
            <a:endParaRPr lang="en-US" dirty="0" smtClean="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26</a:t>
            </a:fld>
            <a:endParaRPr lang="en-US"/>
          </a:p>
        </p:txBody>
      </p:sp>
    </p:spTree>
    <p:extLst>
      <p:ext uri="{BB962C8B-B14F-4D97-AF65-F5344CB8AC3E}">
        <p14:creationId xmlns:p14="http://schemas.microsoft.com/office/powerpoint/2010/main" xmlns="" val="2004769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smtClean="0"/>
              <a:t>Most kids are not bullies or victims; they are bystanders. They are afraid to speak up about cyberbullying because they’re afraid of being targeted next or being called a tattletale. However, information from bystanders is critical if teachers and other trusted adults are to take action.</a:t>
            </a:r>
          </a:p>
          <a:p>
            <a:pPr eaLnBrk="1" hangingPunct="1">
              <a:spcBef>
                <a:spcPct val="0"/>
              </a:spcBef>
            </a:pPr>
            <a:endParaRPr lang="en-US" dirty="0" smtClean="0"/>
          </a:p>
          <a:p>
            <a:pPr eaLnBrk="1" hangingPunct="1">
              <a:spcBef>
                <a:spcPct val="0"/>
              </a:spcBef>
            </a:pPr>
            <a:r>
              <a:rPr lang="en-US" dirty="0" smtClean="0"/>
              <a:t>Talk</a:t>
            </a:r>
            <a:r>
              <a:rPr lang="en-US" baseline="0" dirty="0" smtClean="0"/>
              <a:t> to your child about not being a bystander. You can do this by:</a:t>
            </a:r>
          </a:p>
          <a:p>
            <a:pPr marL="171450" indent="-171450" eaLnBrk="1" hangingPunct="1">
              <a:spcBef>
                <a:spcPct val="0"/>
              </a:spcBef>
              <a:buFont typeface="Arial" pitchFamily="34" charset="0"/>
              <a:buChar char="•"/>
            </a:pPr>
            <a:r>
              <a:rPr lang="en-US" baseline="0" dirty="0" smtClean="0"/>
              <a:t>Establishing expectations for reporting - Make sure they understand that you expect them to speak up when they see cyberbullying happen because silence only lets it continue.</a:t>
            </a:r>
          </a:p>
          <a:p>
            <a:pPr marL="171450" indent="-171450" eaLnBrk="1" hangingPunct="1">
              <a:spcBef>
                <a:spcPct val="0"/>
              </a:spcBef>
              <a:buFont typeface="Arial" pitchFamily="34" charset="0"/>
              <a:buChar char="•"/>
            </a:pPr>
            <a:r>
              <a:rPr lang="en-US" dirty="0" smtClean="0"/>
              <a:t>Encouraging</a:t>
            </a:r>
            <a:r>
              <a:rPr lang="en-US" baseline="0" dirty="0" smtClean="0"/>
              <a:t> them to stand up for the victim when they feel it’s safe to do so - That might mean being a good friend to the victim, telling the bully to stop or refusing to join in the cyberbullying. They can also show support to the victim in private.</a:t>
            </a:r>
          </a:p>
          <a:p>
            <a:pPr marL="171450" indent="-171450" eaLnBrk="1" hangingPunct="1">
              <a:spcBef>
                <a:spcPct val="0"/>
              </a:spcBef>
              <a:buFont typeface="Arial" pitchFamily="34" charset="0"/>
              <a:buChar char="•"/>
            </a:pPr>
            <a:r>
              <a:rPr lang="en-US" baseline="0" dirty="0" smtClean="0"/>
              <a:t>Helping them report the cyberbullying to a website where the cyberbullying is taking place or to a trusted adult at school - Bystanders will feel better about reporting if they are reassured they’re doing the right thing, so help them see it through.</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27</a:t>
            </a:fld>
            <a:endParaRPr lang="en-US"/>
          </a:p>
        </p:txBody>
      </p:sp>
    </p:spTree>
    <p:extLst>
      <p:ext uri="{BB962C8B-B14F-4D97-AF65-F5344CB8AC3E}">
        <p14:creationId xmlns:p14="http://schemas.microsoft.com/office/powerpoint/2010/main" xmlns="" val="1861288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You’ve now heard several</a:t>
            </a:r>
            <a:r>
              <a:rPr lang="en-US" baseline="0" dirty="0" smtClean="0"/>
              <a:t> strategies to help you deal with online predators, revealing too much personal information, posting inappropriate images and cyberbullying. Most of those suggestions have been based on communicating with your children, but I also want to talk about technological solutions. </a:t>
            </a:r>
          </a:p>
          <a:p>
            <a:endParaRPr lang="en-US" baseline="0" dirty="0" smtClean="0"/>
          </a:p>
          <a:p>
            <a:r>
              <a:rPr lang="en-US" baseline="0" dirty="0" smtClean="0"/>
              <a:t>Here are some options you may want to look into:</a:t>
            </a:r>
          </a:p>
          <a:p>
            <a:pPr marL="171450" indent="-171450">
              <a:buFont typeface="Arial" pitchFamily="34" charset="0"/>
              <a:buChar char="•"/>
            </a:pPr>
            <a:r>
              <a:rPr lang="en-US" dirty="0" smtClean="0"/>
              <a:t>Filtering and monitoring software</a:t>
            </a:r>
            <a:r>
              <a:rPr lang="en-US" baseline="0" dirty="0" smtClean="0"/>
              <a:t> - </a:t>
            </a:r>
            <a:r>
              <a:rPr lang="en-US" dirty="0" smtClean="0"/>
              <a:t>These</a:t>
            </a:r>
            <a:r>
              <a:rPr lang="en-US" baseline="0" dirty="0" smtClean="0"/>
              <a:t> </a:t>
            </a:r>
            <a:r>
              <a:rPr lang="en-US" dirty="0" smtClean="0"/>
              <a:t>can help protect your children</a:t>
            </a:r>
            <a:r>
              <a:rPr lang="en-US" baseline="0" dirty="0" smtClean="0"/>
              <a:t> from seeing sexually explicit content online and even notify you if they’re receiving inappropriate messages. NetSmartz does not endorse any particular kind of software, but you can go to www.getnetwise.org to search for the software that best fits your needs.</a:t>
            </a:r>
          </a:p>
          <a:p>
            <a:pPr marL="171450" indent="-171450">
              <a:buFont typeface="Arial" pitchFamily="34" charset="0"/>
              <a:buChar char="•"/>
            </a:pPr>
            <a:r>
              <a:rPr lang="en-US" baseline="0" dirty="0" smtClean="0"/>
              <a:t>Consult your cell phone provider - They may offer monitoring options for your child’s cell phone.</a:t>
            </a:r>
          </a:p>
          <a:p>
            <a:pPr marL="171450" indent="-171450">
              <a:buFont typeface="Arial" pitchFamily="34" charset="0"/>
              <a:buChar char="•"/>
            </a:pPr>
            <a:r>
              <a:rPr lang="en-US" baseline="0" dirty="0" smtClean="0"/>
              <a:t>Research options for mobile devices – Laptops, tablets, handheld games and MP3 players may have built-in monitoring options or software for purchase.</a:t>
            </a:r>
          </a:p>
          <a:p>
            <a:pPr marL="171450" indent="-171450">
              <a:buFont typeface="Arial" pitchFamily="34" charset="0"/>
              <a:buChar char="•"/>
            </a:pPr>
            <a:r>
              <a:rPr lang="en-US" baseline="0" dirty="0" smtClean="0"/>
              <a:t>Look at the individual apps they’re using - Many apps have the option to turn off chat features or limit who can see what your child posts within the app.</a:t>
            </a:r>
          </a:p>
          <a:p>
            <a:pPr marL="171450" indent="-171450">
              <a:buFont typeface="Arial" pitchFamily="34" charset="0"/>
              <a:buChar char="•"/>
            </a:pPr>
            <a:r>
              <a:rPr lang="en-US" baseline="0" dirty="0" smtClean="0"/>
              <a:t>Explore built-in security features for programs and websites - These often have their own privacy or filtering services. For example, Google has a free </a:t>
            </a:r>
            <a:r>
              <a:rPr lang="en-US" baseline="0" dirty="0" err="1" smtClean="0"/>
              <a:t>SafeSearch</a:t>
            </a:r>
            <a:r>
              <a:rPr lang="en-US" baseline="0" dirty="0" smtClean="0"/>
              <a:t> option.</a:t>
            </a:r>
          </a:p>
          <a:p>
            <a:pPr marL="0" indent="0">
              <a:buFont typeface="Arial" pitchFamily="34" charset="0"/>
              <a:buNone/>
            </a:pPr>
            <a:endParaRPr lang="en-US" baseline="0" dirty="0" smtClean="0"/>
          </a:p>
          <a:p>
            <a:pPr marL="171450" indent="-171450">
              <a:buFont typeface="Arial" pitchFamily="34" charset="0"/>
              <a:buChar char="•"/>
            </a:pPr>
            <a:endParaRPr lang="en-US" baseline="0" dirty="0" smtClean="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28</a:t>
            </a:fld>
            <a:endParaRPr lang="en-US"/>
          </a:p>
        </p:txBody>
      </p:sp>
    </p:spTree>
    <p:extLst>
      <p:ext uri="{BB962C8B-B14F-4D97-AF65-F5344CB8AC3E}">
        <p14:creationId xmlns:p14="http://schemas.microsoft.com/office/powerpoint/2010/main" xmlns="" val="635326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smtClean="0"/>
              <a:t>But remember, the most important thing is to communicate with your children about what</a:t>
            </a:r>
            <a:r>
              <a:rPr lang="en-US" baseline="0" dirty="0" smtClean="0"/>
              <a:t> they’re doing </a:t>
            </a:r>
            <a:r>
              <a:rPr lang="en-US" dirty="0" smtClean="0"/>
              <a:t>online. Start the conversation by asking about their interests.</a:t>
            </a:r>
            <a:r>
              <a:rPr lang="en-US" baseline="0" dirty="0" smtClean="0"/>
              <a:t> </a:t>
            </a:r>
          </a:p>
          <a:p>
            <a:pPr eaLnBrk="1" hangingPunct="1">
              <a:spcBef>
                <a:spcPct val="0"/>
              </a:spcBef>
            </a:pPr>
            <a:endParaRPr lang="en-US" baseline="0" dirty="0" smtClean="0"/>
          </a:p>
          <a:p>
            <a:pPr eaLnBrk="1" hangingPunct="1">
              <a:spcBef>
                <a:spcPct val="0"/>
              </a:spcBef>
            </a:pPr>
            <a:r>
              <a:rPr lang="en-US" baseline="0" dirty="0" smtClean="0"/>
              <a:t>A</a:t>
            </a:r>
            <a:r>
              <a:rPr lang="en-US" dirty="0" smtClean="0"/>
              <a:t>sk them questions like:</a:t>
            </a:r>
          </a:p>
          <a:p>
            <a:pPr eaLnBrk="1" hangingPunct="1">
              <a:spcBef>
                <a:spcPct val="0"/>
              </a:spcBef>
              <a:buFontTx/>
              <a:buChar char="•"/>
            </a:pPr>
            <a:r>
              <a:rPr lang="en-US" dirty="0" smtClean="0"/>
              <a:t> What’s your favorite app?</a:t>
            </a:r>
          </a:p>
          <a:p>
            <a:pPr eaLnBrk="1" hangingPunct="1">
              <a:spcBef>
                <a:spcPct val="0"/>
              </a:spcBef>
              <a:buFontTx/>
              <a:buChar char="•"/>
            </a:pPr>
            <a:r>
              <a:rPr lang="en-US" dirty="0" smtClean="0"/>
              <a:t> Who do</a:t>
            </a:r>
            <a:r>
              <a:rPr lang="en-US" baseline="0" dirty="0" smtClean="0"/>
              <a:t> you talk to when you play games?</a:t>
            </a:r>
            <a:endParaRPr lang="en-US" dirty="0" smtClean="0"/>
          </a:p>
          <a:p>
            <a:pPr eaLnBrk="1" hangingPunct="1">
              <a:spcBef>
                <a:spcPct val="0"/>
              </a:spcBef>
              <a:buFontTx/>
              <a:buChar char="•"/>
            </a:pPr>
            <a:r>
              <a:rPr lang="en-US" dirty="0" smtClean="0"/>
              <a:t> What</a:t>
            </a:r>
            <a:r>
              <a:rPr lang="en-US" baseline="0" dirty="0" smtClean="0"/>
              <a:t> kinds of pictures do you like to post?</a:t>
            </a:r>
            <a:endParaRPr lang="en-US" dirty="0" smtClean="0"/>
          </a:p>
          <a:p>
            <a:pPr eaLnBrk="1" hangingPunct="1">
              <a:spcBef>
                <a:spcPct val="0"/>
              </a:spcBef>
            </a:pPr>
            <a:endParaRPr lang="en-US" dirty="0" smtClean="0"/>
          </a:p>
          <a:p>
            <a:pPr eaLnBrk="1" hangingPunct="1">
              <a:spcBef>
                <a:spcPct val="0"/>
              </a:spcBef>
            </a:pPr>
            <a:r>
              <a:rPr lang="en-US" dirty="0" smtClean="0"/>
              <a:t>Discuss these things with them</a:t>
            </a:r>
            <a:r>
              <a:rPr lang="en-US" baseline="0" dirty="0" smtClean="0"/>
              <a:t> regularly so they know </a:t>
            </a:r>
            <a:r>
              <a:rPr lang="en-US" dirty="0" smtClean="0"/>
              <a:t>you’re available and have an open</a:t>
            </a:r>
            <a:r>
              <a:rPr lang="en-US" baseline="0" dirty="0" smtClean="0"/>
              <a:t> mind. Kids need to know that you won’t freak out and pull the plug if something happens online. You may not be able to protect them from everything, but you </a:t>
            </a:r>
            <a:r>
              <a:rPr lang="en-US" b="1" baseline="0" dirty="0" smtClean="0"/>
              <a:t>can</a:t>
            </a:r>
            <a:r>
              <a:rPr lang="en-US" baseline="0" dirty="0" smtClean="0"/>
              <a:t> teach them how to make responsible choices when they encounter a problem.</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29</a:t>
            </a:fld>
            <a:endParaRPr lang="en-US"/>
          </a:p>
        </p:txBody>
      </p:sp>
    </p:spTree>
    <p:extLst>
      <p:ext uri="{BB962C8B-B14F-4D97-AF65-F5344CB8AC3E}">
        <p14:creationId xmlns:p14="http://schemas.microsoft.com/office/powerpoint/2010/main" xmlns="" val="718514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Throughout</a:t>
            </a:r>
            <a:r>
              <a:rPr lang="en-US" baseline="0" dirty="0" smtClean="0"/>
              <a:t> </a:t>
            </a:r>
            <a:r>
              <a:rPr lang="en-US" dirty="0" smtClean="0"/>
              <a:t>this presentation,</a:t>
            </a:r>
            <a:r>
              <a:rPr lang="en-US" baseline="0" dirty="0" smtClean="0"/>
              <a:t> we’re going to talk about ways you can protect your children online no matter where they access the Internet.</a:t>
            </a:r>
          </a:p>
          <a:p>
            <a:endParaRPr lang="en-US" baseline="0" dirty="0" smtClean="0"/>
          </a:p>
          <a:p>
            <a:r>
              <a:rPr lang="en-US" baseline="0" dirty="0" smtClean="0"/>
              <a:t>Kids go online from:</a:t>
            </a:r>
          </a:p>
          <a:p>
            <a:pPr marL="171450" indent="-171450">
              <a:buFont typeface="Arial" pitchFamily="34" charset="0"/>
              <a:buChar char="•"/>
            </a:pPr>
            <a:r>
              <a:rPr lang="en-US" baseline="0" dirty="0" smtClean="0"/>
              <a:t>School computers.</a:t>
            </a:r>
          </a:p>
          <a:p>
            <a:pPr marL="171450" indent="-171450">
              <a:buFont typeface="Arial" pitchFamily="34" charset="0"/>
              <a:buChar char="•"/>
            </a:pPr>
            <a:r>
              <a:rPr lang="en-US" baseline="0" dirty="0" smtClean="0"/>
              <a:t>Friends’ computers.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Laptops and tablets.</a:t>
            </a:r>
          </a:p>
          <a:p>
            <a:pPr marL="171450" indent="-171450">
              <a:buFont typeface="Arial" pitchFamily="34" charset="0"/>
              <a:buChar char="•"/>
            </a:pPr>
            <a:r>
              <a:rPr lang="en-US" baseline="0" dirty="0" smtClean="0"/>
              <a:t>Cell phones.</a:t>
            </a:r>
          </a:p>
          <a:p>
            <a:pPr marL="171450" indent="-171450">
              <a:buFont typeface="Arial" pitchFamily="34" charset="0"/>
              <a:buChar char="•"/>
            </a:pPr>
            <a:r>
              <a:rPr lang="en-US" baseline="0" dirty="0" smtClean="0"/>
              <a:t>MP3 players like the iPod Touch.</a:t>
            </a:r>
          </a:p>
          <a:p>
            <a:pPr marL="171450" indent="-171450">
              <a:buFont typeface="Arial" pitchFamily="34" charset="0"/>
              <a:buChar char="•"/>
            </a:pPr>
            <a:r>
              <a:rPr lang="en-US" baseline="0" dirty="0" smtClean="0"/>
              <a:t>E-readers like the Nook and Kindle.</a:t>
            </a:r>
          </a:p>
          <a:p>
            <a:pPr marL="171450" indent="-171450">
              <a:buFont typeface="Arial" pitchFamily="34" charset="0"/>
              <a:buChar char="•"/>
            </a:pPr>
            <a:r>
              <a:rPr lang="en-US" baseline="0" dirty="0" smtClean="0"/>
              <a:t>Game consoles like the Nintendo Wii U, PlayStation 3 or Xbox 360.</a:t>
            </a:r>
          </a:p>
          <a:p>
            <a:pPr marL="171450" indent="-171450">
              <a:buFont typeface="Arial" pitchFamily="34" charset="0"/>
              <a:buChar char="•"/>
            </a:pPr>
            <a:r>
              <a:rPr lang="en-US" baseline="0" dirty="0" smtClean="0"/>
              <a:t>Handheld gaming devices like the Nintendo 3DS or the PlayStation Vita.</a:t>
            </a:r>
          </a:p>
          <a:p>
            <a:pPr marL="0" indent="0">
              <a:buFont typeface="Arial" pitchFamily="34" charset="0"/>
              <a:buNone/>
            </a:pPr>
            <a:endParaRPr lang="en-US" baseline="0" dirty="0" smtClean="0"/>
          </a:p>
          <a:p>
            <a:pPr marL="0" indent="0">
              <a:buFont typeface="Arial" pitchFamily="34" charset="0"/>
              <a:buNone/>
            </a:pPr>
            <a:r>
              <a:rPr lang="en-US" baseline="0" dirty="0" smtClean="0"/>
              <a:t>Technology changes all the time and kids are constantly finding the newest websites, apps and gadgets. It’s up to you to teach them the basic rules of Internet safety so that they can use all of these responsibly.</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3</a:t>
            </a:fld>
            <a:endParaRPr lang="en-US"/>
          </a:p>
        </p:txBody>
      </p:sp>
    </p:spTree>
    <p:extLst>
      <p:ext uri="{BB962C8B-B14F-4D97-AF65-F5344CB8AC3E}">
        <p14:creationId xmlns:p14="http://schemas.microsoft.com/office/powerpoint/2010/main" xmlns="" val="1856069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NetSmartz</a:t>
            </a:r>
            <a:r>
              <a:rPr lang="en-US" baseline="0" dirty="0" smtClean="0"/>
              <a:t> is here to</a:t>
            </a:r>
            <a:r>
              <a:rPr lang="en-US" dirty="0" smtClean="0"/>
              <a:t> help you as you establish</a:t>
            </a:r>
            <a:r>
              <a:rPr lang="en-US" baseline="0" dirty="0" smtClean="0"/>
              <a:t> this open relationship with your child. On NetSmartz.org you’ll find resources for all ages, including:</a:t>
            </a:r>
          </a:p>
          <a:p>
            <a:pPr marL="171450" indent="-171450">
              <a:buFont typeface="Arial" pitchFamily="34" charset="0"/>
              <a:buChar char="•"/>
            </a:pPr>
            <a:r>
              <a:rPr lang="en-US" dirty="0" smtClean="0"/>
              <a:t>Activities.</a:t>
            </a:r>
          </a:p>
          <a:p>
            <a:pPr marL="171450" indent="-171450">
              <a:buFont typeface="Arial" pitchFamily="34" charset="0"/>
              <a:buChar char="•"/>
            </a:pPr>
            <a:r>
              <a:rPr lang="en-US" dirty="0" smtClean="0"/>
              <a:t>Discussion Starters.</a:t>
            </a:r>
          </a:p>
          <a:p>
            <a:pPr marL="171450" indent="-171450">
              <a:buFont typeface="Arial" pitchFamily="34" charset="0"/>
              <a:buChar char="•"/>
            </a:pPr>
            <a:r>
              <a:rPr lang="en-US" dirty="0" smtClean="0"/>
              <a:t>Games.</a:t>
            </a:r>
          </a:p>
          <a:p>
            <a:pPr marL="171450" indent="-171450">
              <a:buFont typeface="Arial" pitchFamily="34" charset="0"/>
              <a:buChar char="•"/>
            </a:pPr>
            <a:r>
              <a:rPr lang="en-US" dirty="0" smtClean="0"/>
              <a:t>Information about the issues.</a:t>
            </a:r>
          </a:p>
          <a:p>
            <a:pPr marL="171450" indent="-171450">
              <a:buFont typeface="Arial" pitchFamily="34" charset="0"/>
              <a:buChar char="•"/>
            </a:pPr>
            <a:r>
              <a:rPr lang="en-US" dirty="0" smtClean="0"/>
              <a:t>Safety Pledges.</a:t>
            </a:r>
          </a:p>
          <a:p>
            <a:pPr marL="171450" indent="-171450">
              <a:buFont typeface="Arial" pitchFamily="34" charset="0"/>
              <a:buChar char="•"/>
            </a:pPr>
            <a:r>
              <a:rPr lang="en-US" dirty="0" smtClean="0"/>
              <a:t>Tip Sheets.</a:t>
            </a:r>
          </a:p>
          <a:p>
            <a:pPr marL="171450" indent="-171450">
              <a:buFont typeface="Arial" pitchFamily="34" charset="0"/>
              <a:buChar char="•"/>
            </a:pPr>
            <a:r>
              <a:rPr lang="en-US" dirty="0" smtClean="0"/>
              <a:t>Videos.</a:t>
            </a:r>
          </a:p>
          <a:p>
            <a:endParaRPr lang="en-US" dirty="0" smtClean="0"/>
          </a:p>
          <a:p>
            <a:r>
              <a:rPr lang="en-US" dirty="0" smtClean="0"/>
              <a:t>These</a:t>
            </a:r>
            <a:r>
              <a:rPr lang="en-US" baseline="0" dirty="0" smtClean="0"/>
              <a:t> resources are all age appropriate. You’ve seen some of the teen videos today, but NetSmartz also has materials specifically for tweens and younger children.</a:t>
            </a:r>
          </a:p>
          <a:p>
            <a:endParaRPr lang="en-US" baseline="0" dirty="0" smtClean="0"/>
          </a:p>
          <a:p>
            <a:r>
              <a:rPr lang="en-US" dirty="0" smtClean="0"/>
              <a:t>Tell others in your community about these resources. Encourage your</a:t>
            </a:r>
            <a:r>
              <a:rPr lang="en-US" baseline="0" dirty="0" smtClean="0"/>
              <a:t> PTA to set up presentations. You can even talk to your child’s school about using other NetSmartz teaching materials. When everybody works to confront these issues, your children become safer and are more prepared to protect themselves online.</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30</a:t>
            </a:fld>
            <a:endParaRPr lang="en-US"/>
          </a:p>
        </p:txBody>
      </p:sp>
    </p:spTree>
    <p:extLst>
      <p:ext uri="{BB962C8B-B14F-4D97-AF65-F5344CB8AC3E}">
        <p14:creationId xmlns:p14="http://schemas.microsoft.com/office/powerpoint/2010/main" xmlns="" val="4267857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smtClean="0"/>
              <a:t>Thank you! </a:t>
            </a:r>
          </a:p>
          <a:p>
            <a:pPr eaLnBrk="1" hangingPunct="1">
              <a:spcBef>
                <a:spcPct val="0"/>
              </a:spcBef>
            </a:pPr>
            <a:endParaRPr lang="en-US" dirty="0" smtClean="0"/>
          </a:p>
          <a:p>
            <a:pPr eaLnBrk="1" hangingPunct="1">
              <a:spcBef>
                <a:spcPct val="0"/>
              </a:spcBef>
            </a:pPr>
            <a:r>
              <a:rPr lang="en-US" b="1" dirty="0" smtClean="0"/>
              <a:t>(End of presentation.)</a:t>
            </a:r>
          </a:p>
          <a:p>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31</a:t>
            </a:fld>
            <a:endParaRPr lang="en-US"/>
          </a:p>
        </p:txBody>
      </p:sp>
    </p:spTree>
    <p:extLst>
      <p:ext uri="{BB962C8B-B14F-4D97-AF65-F5344CB8AC3E}">
        <p14:creationId xmlns:p14="http://schemas.microsoft.com/office/powerpoint/2010/main" xmlns="" val="1716793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33</a:t>
            </a:fld>
            <a:endParaRPr lang="en-US"/>
          </a:p>
        </p:txBody>
      </p:sp>
    </p:spTree>
    <p:extLst>
      <p:ext uri="{BB962C8B-B14F-4D97-AF65-F5344CB8AC3E}">
        <p14:creationId xmlns:p14="http://schemas.microsoft.com/office/powerpoint/2010/main" xmlns="" val="12787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what are your kids</a:t>
            </a:r>
            <a:r>
              <a:rPr lang="en-US" baseline="0" dirty="0" smtClean="0"/>
              <a:t> currently interested in online?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(Pause for audience response. If you need to prompt the audience, use the questions below. Take note of their answers and tailor your presentation to their children’s current interests.)</a:t>
            </a:r>
          </a:p>
          <a:p>
            <a:endParaRPr lang="en-US" dirty="0" smtClean="0"/>
          </a:p>
          <a:p>
            <a:r>
              <a:rPr lang="en-US" baseline="0" dirty="0" smtClean="0"/>
              <a:t>How many of your children like to:</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Post to a social media site like Facebook, Twitter or Instagram?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Text or play games on your cell phone or their own phone?</a:t>
            </a:r>
          </a:p>
          <a:p>
            <a:pPr marL="171450" indent="-171450">
              <a:buFont typeface="Arial" pitchFamily="34" charset="0"/>
              <a:buChar char="•"/>
            </a:pPr>
            <a:r>
              <a:rPr lang="en-US" baseline="0" dirty="0" smtClean="0"/>
              <a:t>Use Google to help with their homework?</a:t>
            </a:r>
          </a:p>
          <a:p>
            <a:pPr marL="171450" indent="-171450">
              <a:buFont typeface="Arial" pitchFamily="34" charset="0"/>
              <a:buChar char="•"/>
            </a:pPr>
            <a:r>
              <a:rPr lang="en-US" baseline="0" dirty="0" smtClean="0"/>
              <a:t>Play computer games or games on a PlayStation or Nintendo 3DS?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Play in a virtual world like Club Penguin?</a:t>
            </a:r>
          </a:p>
          <a:p>
            <a:pPr marL="171450" indent="-171450">
              <a:buFont typeface="Arial" pitchFamily="34" charset="0"/>
              <a:buChar char="•"/>
            </a:pPr>
            <a:r>
              <a:rPr lang="en-US" baseline="0" dirty="0" smtClean="0"/>
              <a:t>Download music from iTunes?</a:t>
            </a:r>
          </a:p>
          <a:p>
            <a:pPr marL="171450" indent="-171450">
              <a:buFont typeface="Arial" pitchFamily="34" charset="0"/>
              <a:buChar char="•"/>
            </a:pPr>
            <a:r>
              <a:rPr lang="en-US" baseline="0" dirty="0" smtClean="0"/>
              <a:t>Watch videos on YouTube?</a:t>
            </a:r>
          </a:p>
          <a:p>
            <a:pPr marL="171450" indent="-171450">
              <a:buFont typeface="Arial" pitchFamily="34" charset="0"/>
              <a:buChar char="•"/>
            </a:pPr>
            <a:r>
              <a:rPr lang="en-US" u="none" baseline="0" dirty="0" smtClean="0"/>
              <a:t>Download apps from the App Store or Google Play?</a:t>
            </a:r>
          </a:p>
          <a:p>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4</a:t>
            </a:fld>
            <a:endParaRPr lang="en-US"/>
          </a:p>
        </p:txBody>
      </p:sp>
    </p:spTree>
    <p:extLst>
      <p:ext uri="{BB962C8B-B14F-4D97-AF65-F5344CB8AC3E}">
        <p14:creationId xmlns:p14="http://schemas.microsoft.com/office/powerpoint/2010/main" xmlns="" val="305364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 good news is that most children are not getting into trouble online, but there are still risks to consider. The issues we’re going to discuss today are not specific to just one device or website. No matter what your children like to do online, they face the following risks:</a:t>
            </a:r>
          </a:p>
          <a:p>
            <a:pPr marL="171450" indent="-171450">
              <a:buFont typeface="Arial" pitchFamily="34" charset="0"/>
              <a:buChar char="•"/>
            </a:pPr>
            <a:r>
              <a:rPr lang="en-US" dirty="0" smtClean="0"/>
              <a:t>Cyberbullying.</a:t>
            </a:r>
          </a:p>
          <a:p>
            <a:pPr marL="171450" indent="-171450">
              <a:buFont typeface="Arial" pitchFamily="34" charset="0"/>
              <a:buChar char="•"/>
            </a:pPr>
            <a:r>
              <a:rPr lang="en-US" dirty="0" smtClean="0"/>
              <a:t>Exposure to inappropriate content.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Online predators.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Posting</a:t>
            </a:r>
            <a:r>
              <a:rPr lang="en-US" baseline="0" dirty="0" smtClean="0"/>
              <a:t> p</a:t>
            </a:r>
            <a:r>
              <a:rPr lang="en-US" dirty="0" smtClean="0"/>
              <a:t>ersonal or </a:t>
            </a:r>
            <a:r>
              <a:rPr lang="en-US" baseline="0" dirty="0" smtClean="0"/>
              <a:t>i</a:t>
            </a:r>
            <a:r>
              <a:rPr lang="en-US" dirty="0" smtClean="0"/>
              <a:t>nappropriate information.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Sexting.</a:t>
            </a:r>
          </a:p>
          <a:p>
            <a:pPr marL="0" indent="0">
              <a:buFont typeface="Arial" pitchFamily="34" charset="0"/>
              <a:buNone/>
            </a:pPr>
            <a:endParaRPr lang="en-US" dirty="0" smtClean="0"/>
          </a:p>
          <a:p>
            <a:pPr marL="0" indent="0">
              <a:buFont typeface="Arial" pitchFamily="34" charset="0"/>
              <a:buNone/>
            </a:pPr>
            <a:r>
              <a:rPr lang="en-US" dirty="0" smtClean="0"/>
              <a:t>You might be thinking</a:t>
            </a:r>
            <a:r>
              <a:rPr lang="en-US" baseline="0" dirty="0" smtClean="0"/>
              <a:t> you don’t have to worry about cyberbullying because you have a younger child, or that your teenager already knows all about online predators. But don’t tune out just because you think the topic doesn’t apply to you. At some point, it will. You should be talking to your child about all of these issues, but you’ll be tailoring the message for your child’s age.</a:t>
            </a:r>
            <a:endParaRPr lang="en-US" dirty="0" smtClean="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5</a:t>
            </a:fld>
            <a:endParaRPr lang="en-US"/>
          </a:p>
        </p:txBody>
      </p:sp>
    </p:spTree>
    <p:extLst>
      <p:ext uri="{BB962C8B-B14F-4D97-AF65-F5344CB8AC3E}">
        <p14:creationId xmlns:p14="http://schemas.microsoft.com/office/powerpoint/2010/main" xmlns="" val="135479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a:t>
            </a:r>
            <a:r>
              <a:rPr lang="en-US" baseline="0" dirty="0" smtClean="0"/>
              <a:t>his chart shows how you can talk to your children about all of these online risks in an age-appropriate way. For example: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You should start talking about online manners, or “netiquette,” with your youngest children so that they have a good foundation for later lessons about issues like cyberbullying.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You can start talking to your tweens about not posting revealing pictures and evolve that into a frank discussion about sexting when they become teenagers.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You can talk to young children about not trusting people they meet online. By the time they’re teens, they’ll be ready to discuss the risks of online predators.</a:t>
            </a:r>
          </a:p>
          <a:p>
            <a:pPr marL="0" indent="0">
              <a:buFont typeface="Arial" pitchFamily="34" charset="0"/>
              <a:buNone/>
            </a:pPr>
            <a:endParaRPr lang="en-US" baseline="0" dirty="0" smtClean="0"/>
          </a:p>
          <a:p>
            <a:pPr marL="0" indent="0">
              <a:buFont typeface="Arial" pitchFamily="34" charset="0"/>
              <a:buNone/>
            </a:pPr>
            <a:r>
              <a:rPr lang="en-US" baseline="0" dirty="0" smtClean="0"/>
              <a:t>The information you learn in this presentation will help prepare you for all of these discussions.</a:t>
            </a:r>
          </a:p>
        </p:txBody>
      </p:sp>
      <p:sp>
        <p:nvSpPr>
          <p:cNvPr id="4" name="Slide Number Placeholder 3"/>
          <p:cNvSpPr>
            <a:spLocks noGrp="1"/>
          </p:cNvSpPr>
          <p:nvPr>
            <p:ph type="sldNum" sz="quarter" idx="10"/>
          </p:nvPr>
        </p:nvSpPr>
        <p:spPr/>
        <p:txBody>
          <a:bodyPr/>
          <a:lstStyle/>
          <a:p>
            <a:fld id="{B1C1923F-20C3-4CAC-BD60-AEC561899EFB}" type="slidenum">
              <a:rPr lang="en-US" smtClean="0"/>
              <a:pPr/>
              <a:t>6</a:t>
            </a:fld>
            <a:endParaRPr lang="en-US"/>
          </a:p>
        </p:txBody>
      </p:sp>
    </p:spTree>
    <p:extLst>
      <p:ext uri="{BB962C8B-B14F-4D97-AF65-F5344CB8AC3E}">
        <p14:creationId xmlns:p14="http://schemas.microsoft.com/office/powerpoint/2010/main" xmlns="" val="1837028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One of the most important discussions you can have with your child is about online predators. This may be the issue you’re most</a:t>
            </a:r>
            <a:r>
              <a:rPr lang="en-US" baseline="0" dirty="0" smtClean="0"/>
              <a:t> worried about because it’s scary, but it’s important for you to understand the truth about predators so you know how to help your child avoid them.</a:t>
            </a:r>
          </a:p>
          <a:p>
            <a:endParaRPr lang="en-US" baseline="0" dirty="0" smtClean="0"/>
          </a:p>
          <a:p>
            <a:r>
              <a:rPr lang="en-US" baseline="0" dirty="0" smtClean="0"/>
              <a:t>Here are some common myths about predators:</a:t>
            </a:r>
          </a:p>
          <a:p>
            <a:pPr marL="171450" indent="-171450">
              <a:buFont typeface="Arial" pitchFamily="34" charset="0"/>
              <a:buChar char="•"/>
            </a:pPr>
            <a:r>
              <a:rPr lang="en-US" baseline="0" dirty="0" smtClean="0"/>
              <a:t>They’re all old men.</a:t>
            </a:r>
          </a:p>
          <a:p>
            <a:pPr marL="171450" indent="-171450">
              <a:buFont typeface="Arial" pitchFamily="34" charset="0"/>
              <a:buChar char="•"/>
            </a:pPr>
            <a:r>
              <a:rPr lang="en-US" baseline="0" dirty="0" smtClean="0"/>
              <a:t>They’re pedophiles.</a:t>
            </a:r>
          </a:p>
          <a:p>
            <a:pPr marL="171450" indent="-171450">
              <a:buFont typeface="Arial" pitchFamily="34" charset="0"/>
              <a:buChar char="•"/>
            </a:pPr>
            <a:r>
              <a:rPr lang="en-US" baseline="0" dirty="0" smtClean="0"/>
              <a:t>They pretend to be younger to trick kids.</a:t>
            </a:r>
          </a:p>
          <a:p>
            <a:pPr marL="171450" indent="-171450">
              <a:buFont typeface="Arial" pitchFamily="34" charset="0"/>
              <a:buChar char="•"/>
            </a:pPr>
            <a:r>
              <a:rPr lang="en-US" baseline="0" dirty="0" smtClean="0"/>
              <a:t>They find out where kids live and abduct them from their homes.</a:t>
            </a:r>
          </a:p>
        </p:txBody>
      </p:sp>
      <p:sp>
        <p:nvSpPr>
          <p:cNvPr id="4" name="Slide Number Placeholder 3"/>
          <p:cNvSpPr>
            <a:spLocks noGrp="1"/>
          </p:cNvSpPr>
          <p:nvPr>
            <p:ph type="sldNum" sz="quarter" idx="10"/>
          </p:nvPr>
        </p:nvSpPr>
        <p:spPr/>
        <p:txBody>
          <a:bodyPr/>
          <a:lstStyle/>
          <a:p>
            <a:fld id="{B1C1923F-20C3-4CAC-BD60-AEC561899EFB}" type="slidenum">
              <a:rPr lang="en-US" smtClean="0"/>
              <a:pPr/>
              <a:t>7</a:t>
            </a:fld>
            <a:endParaRPr lang="en-US"/>
          </a:p>
        </p:txBody>
      </p:sp>
    </p:spTree>
    <p:extLst>
      <p:ext uri="{BB962C8B-B14F-4D97-AF65-F5344CB8AC3E}">
        <p14:creationId xmlns:p14="http://schemas.microsoft.com/office/powerpoint/2010/main" xmlns="" val="248101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who they really are:</a:t>
            </a:r>
            <a:endParaRPr lang="en-US" dirty="0" smtClean="0"/>
          </a:p>
          <a:p>
            <a:pPr marL="171450" indent="-171450">
              <a:buFont typeface="Arial" pitchFamily="34" charset="0"/>
              <a:buChar char="•"/>
            </a:pPr>
            <a:r>
              <a:rPr lang="en-US" dirty="0" smtClean="0"/>
              <a:t>Mostly </a:t>
            </a:r>
            <a:r>
              <a:rPr lang="en-US" baseline="0" dirty="0" smtClean="0"/>
              <a:t>men, age 26 or older - Studies show that 99% of predators are male.</a:t>
            </a:r>
            <a:r>
              <a:rPr lang="en-US" baseline="30000" dirty="0" smtClean="0"/>
              <a:t> </a:t>
            </a:r>
            <a:r>
              <a:rPr lang="en-US" baseline="0" dirty="0" smtClean="0"/>
              <a:t>Female predators exist, but they are rare.</a:t>
            </a:r>
            <a:r>
              <a:rPr lang="en-US" baseline="30000" dirty="0" smtClean="0"/>
              <a:t>1</a:t>
            </a:r>
            <a:endParaRPr lang="en-US" baseline="0" dirty="0" smtClean="0"/>
          </a:p>
          <a:p>
            <a:pPr marL="171450" indent="-171450">
              <a:buFont typeface="Arial" pitchFamily="34" charset="0"/>
              <a:buChar char="•"/>
            </a:pPr>
            <a:r>
              <a:rPr lang="en-US" dirty="0" smtClean="0"/>
              <a:t>Generally </a:t>
            </a:r>
            <a:r>
              <a:rPr lang="en-US" baseline="0" dirty="0" smtClean="0"/>
              <a:t>not pedophiles - Pedophiles are interested in young children, but online predators typically target teens.</a:t>
            </a:r>
            <a:r>
              <a:rPr lang="en-US" baseline="30000" dirty="0" smtClean="0"/>
              <a:t>2</a:t>
            </a:r>
            <a:endParaRPr lang="en-US" dirty="0" smtClean="0"/>
          </a:p>
          <a:p>
            <a:pPr marL="171450" indent="-171450">
              <a:buFont typeface="Arial" pitchFamily="34" charset="0"/>
              <a:buChar char="•"/>
            </a:pPr>
            <a:r>
              <a:rPr lang="en-US" dirty="0" smtClean="0"/>
              <a:t>Rarely lie about being an adult</a:t>
            </a:r>
            <a:r>
              <a:rPr lang="en-US" baseline="0" dirty="0" smtClean="0"/>
              <a:t> - </a:t>
            </a:r>
            <a:r>
              <a:rPr lang="en-US" dirty="0" smtClean="0"/>
              <a:t>Studies show that only</a:t>
            </a:r>
            <a:r>
              <a:rPr lang="en-US" baseline="0" dirty="0" smtClean="0"/>
              <a:t> 5% of offenders pretend to be teens.</a:t>
            </a:r>
            <a:r>
              <a:rPr lang="en-US" baseline="30000" dirty="0" smtClean="0"/>
              <a:t>3</a:t>
            </a:r>
            <a:endParaRPr lang="en-US" baseline="0" dirty="0" smtClean="0"/>
          </a:p>
          <a:p>
            <a:pPr marL="171450" indent="-171450">
              <a:buFont typeface="Arial" pitchFamily="34" charset="0"/>
              <a:buChar char="•"/>
            </a:pPr>
            <a:r>
              <a:rPr lang="en-US" dirty="0" smtClean="0"/>
              <a:t>Usually don’t abduct</a:t>
            </a:r>
            <a:r>
              <a:rPr lang="en-US" baseline="0" dirty="0" smtClean="0"/>
              <a:t> - </a:t>
            </a:r>
            <a:r>
              <a:rPr lang="en-US" dirty="0" smtClean="0"/>
              <a:t>Predators</a:t>
            </a:r>
            <a:r>
              <a:rPr lang="en-US" baseline="0" dirty="0" smtClean="0"/>
              <a:t> and victims discuss their plans online to meet up and have sex. The teens are aware of who they’re meeting and why.</a:t>
            </a:r>
            <a:r>
              <a:rPr lang="en-US" baseline="30000" dirty="0" smtClean="0"/>
              <a:t>4</a:t>
            </a:r>
            <a:endParaRPr lang="en-US" baseline="0" dirty="0" smtClean="0"/>
          </a:p>
          <a:p>
            <a:pPr mar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B1C1923F-20C3-4CAC-BD60-AEC561899EFB}" type="slidenum">
              <a:rPr lang="en-US" smtClean="0"/>
              <a:pPr/>
              <a:t>8</a:t>
            </a:fld>
            <a:endParaRPr lang="en-US"/>
          </a:p>
        </p:txBody>
      </p:sp>
    </p:spTree>
    <p:extLst>
      <p:ext uri="{BB962C8B-B14F-4D97-AF65-F5344CB8AC3E}">
        <p14:creationId xmlns:p14="http://schemas.microsoft.com/office/powerpoint/2010/main" xmlns="" val="2718949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what we know about the</a:t>
            </a:r>
            <a:r>
              <a:rPr lang="en-US" baseline="0" dirty="0" smtClean="0"/>
              <a:t> victims:</a:t>
            </a:r>
          </a:p>
          <a:p>
            <a:pPr marL="171450" indent="-171450">
              <a:buFont typeface="Arial" pitchFamily="34" charset="0"/>
              <a:buChar char="•"/>
            </a:pPr>
            <a:r>
              <a:rPr lang="en-US" baseline="0" dirty="0" smtClean="0"/>
              <a:t>Mostly girls, but 25% of victims are boys - Boys who are gay or questioning their sexuality are particularly at risk because they are looking for affection online that they are unable to get at home or school.</a:t>
            </a:r>
          </a:p>
          <a:p>
            <a:pPr marL="171450" indent="-171450">
              <a:buFont typeface="Arial" pitchFamily="34" charset="0"/>
              <a:buChar char="•"/>
            </a:pPr>
            <a:r>
              <a:rPr lang="en-US" baseline="0" dirty="0" smtClean="0"/>
              <a:t>Ages 13-15 - This is an especially vulnerable time for teens who are exploring their sexuality and looking for attention online.</a:t>
            </a:r>
          </a:p>
          <a:p>
            <a:pPr marL="171450" indent="-171450">
              <a:buFont typeface="Arial" pitchFamily="34" charset="0"/>
              <a:buChar char="•"/>
            </a:pPr>
            <a:r>
              <a:rPr lang="en-US" baseline="0" dirty="0" smtClean="0"/>
              <a:t>Have a history of sexual or physical abuse - Teens with a history of abuse are more likely to seek attention online and take risks.</a:t>
            </a:r>
          </a:p>
          <a:p>
            <a:pPr marL="171450" indent="-171450">
              <a:buFont typeface="Arial" pitchFamily="34" charset="0"/>
              <a:buChar char="•"/>
            </a:pPr>
            <a:r>
              <a:rPr lang="en-US" baseline="0" dirty="0" smtClean="0"/>
              <a:t>Engage in patterns of risky behavior - Certain behaviors make teens more vulnerable to predators, like friending unknown people online and talking to them about sex. The more risky behaviors a teen engages in online, the more at-risk they are of being targeted by a predator.</a:t>
            </a:r>
            <a:r>
              <a:rPr lang="en-US" sz="1200" b="0" i="0" kern="1200" baseline="30000" dirty="0" smtClean="0">
                <a:solidFill>
                  <a:schemeClr val="tx1"/>
                </a:solidFill>
                <a:effectLst/>
                <a:latin typeface="+mn-lt"/>
                <a:ea typeface="+mn-ea"/>
                <a:cs typeface="+mn-cs"/>
              </a:rPr>
              <a:t>5</a:t>
            </a:r>
            <a:endParaRPr lang="en-US" baseline="0" dirty="0" smtClean="0"/>
          </a:p>
          <a:p>
            <a:pPr marL="0" indent="0">
              <a:buFont typeface="Arial" pitchFamily="34" charset="0"/>
              <a:buNone/>
            </a:pPr>
            <a:endParaRPr lang="en-US" dirty="0" smtClean="0"/>
          </a:p>
          <a:p>
            <a:pPr marL="0" indent="0">
              <a:buFont typeface="Arial" pitchFamily="34" charset="0"/>
              <a:buNone/>
            </a:pPr>
            <a:r>
              <a:rPr lang="en-US" dirty="0" smtClean="0"/>
              <a:t>The important thing to remember about victims is it’s</a:t>
            </a:r>
            <a:r>
              <a:rPr lang="en-US" baseline="0" dirty="0" smtClean="0"/>
              <a:t> never their fault. Predators target vulnerable teens and exploit their natural desires for attention and affection.</a:t>
            </a:r>
          </a:p>
          <a:p>
            <a:pPr marL="0" indent="0">
              <a:buFont typeface="Arial" pitchFamily="34" charset="0"/>
              <a:buNone/>
            </a:pPr>
            <a:endParaRPr lang="en-US" dirty="0" smtClean="0"/>
          </a:p>
          <a:p>
            <a:pPr marL="0" indent="0">
              <a:buFont typeface="Arial" pitchFamily="34" charset="0"/>
              <a:buNone/>
            </a:pPr>
            <a:r>
              <a:rPr lang="en-US" b="1" u="sng" dirty="0" smtClean="0"/>
              <a:t>Examples from the News</a:t>
            </a:r>
          </a:p>
          <a:p>
            <a:pPr marL="171450" indent="-171450">
              <a:buFont typeface="Arial" pitchFamily="34" charset="0"/>
              <a:buChar char="•"/>
            </a:pPr>
            <a:r>
              <a:rPr lang="en-US" dirty="0" smtClean="0"/>
              <a:t>A 13-year-old girl from PA ran away with a 20-year-old man she met online. Thanks to</a:t>
            </a:r>
            <a:r>
              <a:rPr lang="en-US" baseline="0" dirty="0" smtClean="0"/>
              <a:t> an anonymous tip, she was </a:t>
            </a:r>
            <a:r>
              <a:rPr lang="en-US" dirty="0" smtClean="0"/>
              <a:t>found after just 24 hours, traveling</a:t>
            </a:r>
            <a:r>
              <a:rPr lang="en-US" baseline="0" dirty="0" smtClean="0"/>
              <a:t> with the man on a bus to DC.</a:t>
            </a:r>
            <a:r>
              <a:rPr lang="en-US" baseline="30000" dirty="0" smtClean="0"/>
              <a:t>6</a:t>
            </a:r>
          </a:p>
          <a:p>
            <a:pPr marL="171450" indent="-171450">
              <a:buFont typeface="Arial" pitchFamily="34" charset="0"/>
              <a:buChar char="•"/>
            </a:pPr>
            <a:r>
              <a:rPr lang="en-US" dirty="0" smtClean="0"/>
              <a:t>A LA man was arrested after he was found in a car with two</a:t>
            </a:r>
            <a:r>
              <a:rPr lang="en-US" baseline="0" dirty="0" smtClean="0"/>
              <a:t> 15-year-old girls he met on the website, meetme.com. The girls told police they had sex with the man on at least four occasions.</a:t>
            </a:r>
            <a:r>
              <a:rPr lang="en-US" baseline="30000" dirty="0" smtClean="0"/>
              <a:t>7</a:t>
            </a:r>
            <a:endParaRPr lang="en-US" baseline="0" dirty="0" smtClean="0"/>
          </a:p>
        </p:txBody>
      </p:sp>
      <p:sp>
        <p:nvSpPr>
          <p:cNvPr id="4" name="Slide Number Placeholder 3"/>
          <p:cNvSpPr>
            <a:spLocks noGrp="1"/>
          </p:cNvSpPr>
          <p:nvPr>
            <p:ph type="sldNum" sz="quarter" idx="10"/>
          </p:nvPr>
        </p:nvSpPr>
        <p:spPr/>
        <p:txBody>
          <a:bodyPr/>
          <a:lstStyle/>
          <a:p>
            <a:fld id="{B1C1923F-20C3-4CAC-BD60-AEC561899EFB}" type="slidenum">
              <a:rPr lang="en-US" smtClean="0"/>
              <a:pPr/>
              <a:t>9</a:t>
            </a:fld>
            <a:endParaRPr lang="en-US"/>
          </a:p>
        </p:txBody>
      </p:sp>
    </p:spTree>
    <p:extLst>
      <p:ext uri="{BB962C8B-B14F-4D97-AF65-F5344CB8AC3E}">
        <p14:creationId xmlns:p14="http://schemas.microsoft.com/office/powerpoint/2010/main" xmlns="" val="3960522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B59DA9-9F05-47DD-879C-4597F43C15E4}" type="datetimeFigureOut">
              <a:rPr lang="en-US" smtClean="0"/>
              <a:pPr/>
              <a:t>4/8/2014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979485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B59DA9-9F05-47DD-879C-4597F43C15E4}" type="datetimeFigureOut">
              <a:rPr lang="en-US" smtClean="0"/>
              <a:pPr/>
              <a:t>4/8/2014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331100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B59DA9-9F05-47DD-879C-4597F43C15E4}" type="datetimeFigureOut">
              <a:rPr lang="en-US" smtClean="0"/>
              <a:pPr/>
              <a:t>4/8/2014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3493811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B59DA9-9F05-47DD-879C-4597F43C15E4}" type="datetimeFigureOut">
              <a:rPr lang="en-US" smtClean="0"/>
              <a:pPr/>
              <a:t>4/8/2014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3151789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B59DA9-9F05-47DD-879C-4597F43C15E4}" type="datetimeFigureOut">
              <a:rPr lang="en-US" smtClean="0"/>
              <a:pPr/>
              <a:t>4/8/2014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2362911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B59DA9-9F05-47DD-879C-4597F43C15E4}" type="datetimeFigureOut">
              <a:rPr lang="en-US" smtClean="0"/>
              <a:pPr/>
              <a:t>4/8/2014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783226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B59DA9-9F05-47DD-879C-4597F43C15E4}" type="datetimeFigureOut">
              <a:rPr lang="en-US" smtClean="0"/>
              <a:pPr/>
              <a:t>4/8/2014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3675237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B59DA9-9F05-47DD-879C-4597F43C15E4}" type="datetimeFigureOut">
              <a:rPr lang="en-US" smtClean="0"/>
              <a:pPr/>
              <a:t>4/8/2014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4258574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B59DA9-9F05-47DD-879C-4597F43C15E4}" type="datetimeFigureOut">
              <a:rPr lang="en-US" smtClean="0"/>
              <a:pPr/>
              <a:t>4/8/2014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1557042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B59DA9-9F05-47DD-879C-4597F43C15E4}" type="datetimeFigureOut">
              <a:rPr lang="en-US" smtClean="0"/>
              <a:pPr/>
              <a:t>4/8/2014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4093270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B59DA9-9F05-47DD-879C-4597F43C15E4}" type="datetimeFigureOut">
              <a:rPr lang="en-US" smtClean="0"/>
              <a:pPr/>
              <a:t>4/8/2014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407783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BB59DA9-9F05-47DD-879C-4597F43C15E4}" type="datetimeFigureOut">
              <a:rPr lang="en-US" smtClean="0"/>
              <a:pPr/>
              <a:t>4/8/2014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2CAE932-1EFB-4351-903D-A2EDC002FE87}" type="slidenum">
              <a:rPr lang="en-US" smtClean="0"/>
              <a:pPr/>
              <a:t>‹#›</a:t>
            </a:fld>
            <a:endParaRPr lang="en-US"/>
          </a:p>
        </p:txBody>
      </p:sp>
    </p:spTree>
    <p:extLst>
      <p:ext uri="{BB962C8B-B14F-4D97-AF65-F5344CB8AC3E}">
        <p14:creationId xmlns:p14="http://schemas.microsoft.com/office/powerpoint/2010/main" xmlns="" val="1005378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89110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70633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008591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96721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53862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1549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50432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732298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45736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75402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24571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792407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97514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8187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7067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28697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91015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577998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2026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581239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547780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38927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604267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58761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60424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28885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64437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46833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85197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9167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36576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5983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61279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33861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6485</TotalTime>
  <Words>4998</Words>
  <Application>Microsoft Office PowerPoint</Application>
  <PresentationFormat>On-screen Show (16:9)</PresentationFormat>
  <Paragraphs>309</Paragraphs>
  <Slides>34</Slides>
  <Notes>32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Eastwood</dc:creator>
  <cp:lastModifiedBy>cbryant</cp:lastModifiedBy>
  <cp:revision>463</cp:revision>
  <dcterms:created xsi:type="dcterms:W3CDTF">2012-12-05T19:21:16Z</dcterms:created>
  <dcterms:modified xsi:type="dcterms:W3CDTF">2014-04-08T17:52:19Z</dcterms:modified>
</cp:coreProperties>
</file>